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703" r:id="rId11"/>
    <p:sldId id="714" r:id="rId12"/>
    <p:sldId id="716" r:id="rId13"/>
    <p:sldId id="705" r:id="rId14"/>
    <p:sldId id="721" r:id="rId15"/>
    <p:sldId id="724" r:id="rId16"/>
    <p:sldId id="782" r:id="rId17"/>
    <p:sldId id="784" r:id="rId18"/>
    <p:sldId id="743" r:id="rId19"/>
    <p:sldId id="780" r:id="rId20"/>
    <p:sldId id="745" r:id="rId21"/>
    <p:sldId id="786" r:id="rId22"/>
    <p:sldId id="792" r:id="rId23"/>
    <p:sldId id="788" r:id="rId24"/>
    <p:sldId id="781" r:id="rId25"/>
    <p:sldId id="778" r:id="rId26"/>
    <p:sldId id="793" r:id="rId27"/>
    <p:sldId id="798" r:id="rId28"/>
    <p:sldId id="799" r:id="rId29"/>
    <p:sldId id="795" r:id="rId30"/>
    <p:sldId id="800" r:id="rId31"/>
    <p:sldId id="794" r:id="rId32"/>
    <p:sldId id="807" r:id="rId33"/>
    <p:sldId id="796" r:id="rId34"/>
    <p:sldId id="797" r:id="rId35"/>
    <p:sldId id="814" r:id="rId36"/>
    <p:sldId id="809" r:id="rId37"/>
    <p:sldId id="810" r:id="rId38"/>
    <p:sldId id="752" r:id="rId39"/>
    <p:sldId id="811" r:id="rId40"/>
    <p:sldId id="754" r:id="rId41"/>
    <p:sldId id="757" r:id="rId42"/>
    <p:sldId id="813" r:id="rId43"/>
    <p:sldId id="698" r:id="rId44"/>
    <p:sldId id="717" r:id="rId45"/>
    <p:sldId id="269" r:id="rId46"/>
    <p:sldId id="699" r:id="rId47"/>
    <p:sldId id="700" r:id="rId48"/>
    <p:sldId id="764" r:id="rId49"/>
    <p:sldId id="789" r:id="rId50"/>
    <p:sldId id="790" r:id="rId51"/>
    <p:sldId id="791" r:id="rId52"/>
    <p:sldId id="769" r:id="rId53"/>
    <p:sldId id="723" r:id="rId54"/>
    <p:sldId id="725" r:id="rId55"/>
    <p:sldId id="726" r:id="rId56"/>
    <p:sldId id="735" r:id="rId57"/>
    <p:sldId id="737" r:id="rId58"/>
    <p:sldId id="738" r:id="rId59"/>
    <p:sldId id="740" r:id="rId60"/>
    <p:sldId id="801" r:id="rId61"/>
    <p:sldId id="742" r:id="rId62"/>
    <p:sldId id="744" r:id="rId63"/>
    <p:sldId id="746" r:id="rId64"/>
    <p:sldId id="802" r:id="rId65"/>
    <p:sldId id="750" r:id="rId66"/>
    <p:sldId id="803" r:id="rId67"/>
    <p:sldId id="753" r:id="rId68"/>
    <p:sldId id="751" r:id="rId69"/>
    <p:sldId id="804" r:id="rId70"/>
    <p:sldId id="805" r:id="rId71"/>
    <p:sldId id="759" r:id="rId72"/>
    <p:sldId id="806" r:id="rId73"/>
    <p:sldId id="760" r:id="rId74"/>
    <p:sldId id="773" r:id="rId75"/>
    <p:sldId id="383" r:id="rId76"/>
    <p:sldId id="387" r:id="rId77"/>
    <p:sldId id="390" r:id="rId78"/>
    <p:sldId id="388" r:id="rId79"/>
    <p:sldId id="385" r:id="rId80"/>
    <p:sldId id="386" r:id="rId81"/>
    <p:sldId id="391" r:id="rId82"/>
    <p:sldId id="393" r:id="rId83"/>
    <p:sldId id="394" r:id="rId84"/>
    <p:sldId id="392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2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8E7A-9DFA-1044-A17E-3232DA22CF98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CD939-7293-5F47-BB41-9B0EA4F3A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8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407501" y="859338"/>
            <a:ext cx="11184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3ACDD36B-1C60-E04E-8F4A-0B6860D5AA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1321" y="337934"/>
            <a:ext cx="5275369" cy="5110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>
              <a:defRPr lang="ko-KR" altLang="en-US" sz="2600" b="1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cs"/>
              </a:defRPr>
            </a:lvl1pPr>
          </a:lstStyle>
          <a:p>
            <a:r>
              <a:rPr lang="ko-KR" altLang="en-US" sz="2600" spc="-300">
                <a:latin typeface="고도 B" panose="02000503000000020004" pitchFamily="2" charset="-127"/>
                <a:ea typeface="고도 B" panose="02000503000000020004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97857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AB17B-B586-234F-9625-A8427B48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8E34C1-E9FE-8645-9985-5C35C51F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4DA8D1-8909-6A45-AAC4-B5FA4CF7F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3CCE0-C5DF-6D49-91D8-6F50D132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C32D72-E146-1A48-9A91-CC2F9964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01852-64C1-3043-9D03-271CD016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509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C9388-DBD5-584A-857A-9C227952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820C6-9228-9945-B98B-D32C1066C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DA267-8A3A-2F44-BE24-8DFEFC3E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04D8B-FE67-0B41-A440-2A473D82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F5AC2-67C6-4446-A9BC-75B8689D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81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CF75F-0F26-E645-9281-B9B3743B0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6F25D-8C12-264B-BB72-6ED67DB1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684A9-955F-4B4C-9167-6CA817B5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B9BAD-FBA4-A849-A84A-E988334A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20384-9ED1-EC45-8F10-42F9E5C0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255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463040" y="2535809"/>
            <a:ext cx="4683550" cy="3857007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6572331" y="2535808"/>
            <a:ext cx="4739833" cy="3857008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4"/>
          </p:nvPr>
        </p:nvSpPr>
        <p:spPr>
          <a:xfrm>
            <a:off x="1463040" y="1453298"/>
            <a:ext cx="9849124" cy="612679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135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26FEA-5726-A045-B366-B260C39F2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8B8D2-5D35-4846-9500-0138454BD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B1617-9D16-5B42-9BFB-1A620D93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2C704-E61C-9E45-810C-B170537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DF440-4374-FA49-AD68-2FD24C37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66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9F38C-01CB-0C4D-9DAB-B9B5BA78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7F8D2-76FC-A949-B20E-66DA9027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B5D80-5285-2A47-85A2-3DC60C75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F3E97-68EE-F94B-8252-69482B37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CBCD4-37B7-F445-AAAF-B0CE8B36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81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EC300-FDBA-1F41-8985-92E46537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54746-9C9B-114B-9FB4-A61D34900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00FFA-ED30-DF40-86E6-726A6362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B4175-A52D-EE47-A32E-CA08BC60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8C8BD-B2C4-0F47-A5D5-690F2D7A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58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FADFB-DF89-E74C-86A9-0F352B76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3DCA7-00A7-AF41-8609-A3A3BBFDF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BEF4D-C011-E947-BA75-05529D82E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9CCEE-8AB7-6C43-A078-F48CFD74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9F0D74-4D0E-3F44-BABA-2B07D756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4A3813-FD7C-6047-B1B6-8A99534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1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F12B4-4BCD-D34C-A279-1D651317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208A42-0FC2-9443-BDB3-491F51B31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84DA1-C46E-DD4D-8F3E-2B1653AB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7E817-3387-0D46-AC2C-AD3027C3C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8E88AF-92E2-8D4F-A6CF-1B8EF1322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A880E2-1004-1846-A574-CC76076A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CEAD4-2158-7C4D-8538-F1134328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B44EBB-A92F-4F4B-A106-BB5EB0E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91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68512-3C91-284C-8850-EC15184B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F8AF17-FA9F-9240-8648-EC05C49A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37A1EA-41E5-C14A-A2D3-B50223DF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5608E-9D22-B74C-9655-5762A615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39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E7F65B-E550-EB40-8370-73EC44FD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7D52F-7C15-A541-9230-7F0681B1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FBB6A-7790-4742-BF3A-F855978D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56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68904-4595-A84B-8F70-B96C200F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8F8C6-1163-B845-921A-5AC9AF24D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EFA252-11CC-114E-A6F3-FD95A812F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5CDAB-A18D-5A42-8FE2-264251AD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2021. 5. 23.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8FC71-1261-144B-8B8E-1E156286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0C374-94A8-4147-A107-FDB2D458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42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1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ymill2000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python.org/ftp/python/2.7.14/python-2.7.14.msi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sites.google.com/a/chromium.org/chromedriver/downloads" TargetMode="Externa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05A395-B3A4-9F44-9367-AD2113F47700}"/>
              </a:ext>
            </a:extLst>
          </p:cNvPr>
          <p:cNvSpPr/>
          <p:nvPr/>
        </p:nvSpPr>
        <p:spPr>
          <a:xfrm>
            <a:off x="2084993" y="2277133"/>
            <a:ext cx="7821372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2021 </a:t>
            </a: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핀테크</a:t>
            </a: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아카데미 </a:t>
            </a:r>
          </a:p>
          <a:p>
            <a:pPr>
              <a:lnSpc>
                <a:spcPct val="90000"/>
              </a:lnSpc>
            </a:pP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금융위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오픈은행</a:t>
            </a: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API</a:t>
            </a: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활용과정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5FF44F-3576-A446-A6C8-643D55B219E1}"/>
              </a:ext>
            </a:extLst>
          </p:cNvPr>
          <p:cNvSpPr/>
          <p:nvPr/>
        </p:nvSpPr>
        <p:spPr>
          <a:xfrm>
            <a:off x="2177381" y="1923135"/>
            <a:ext cx="3432928" cy="268730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ko-KR" altLang="en-US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제작 과정 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52880622-1CA0-274C-9B43-44022592137B}"/>
              </a:ext>
            </a:extLst>
          </p:cNvPr>
          <p:cNvSpPr/>
          <p:nvPr/>
        </p:nvSpPr>
        <p:spPr>
          <a:xfrm>
            <a:off x="2177381" y="4504369"/>
            <a:ext cx="2780056" cy="394561"/>
          </a:xfrm>
          <a:prstGeom prst="roundRect">
            <a:avLst>
              <a:gd name="adj" fmla="val 17605"/>
            </a:avLst>
          </a:prstGeom>
          <a:noFill/>
        </p:spPr>
        <p:txBody>
          <a:bodyPr wrap="none" anchor="ctr">
            <a:noAutofit/>
          </a:bodyPr>
          <a:lstStyle/>
          <a:p>
            <a:pPr latinLnBrk="1"/>
            <a:r>
              <a:rPr lang="ko-KR" altLang="en-US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강의 </a:t>
            </a:r>
            <a:r>
              <a:rPr lang="en-US" altLang="ko-KR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</a:t>
            </a:r>
            <a:r>
              <a:rPr lang="ko-KR" altLang="en-US" sz="1600" b="1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유관우</a:t>
            </a:r>
            <a:endParaRPr lang="ko-KR" altLang="en-US" sz="16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C479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9" name="직선 연결선 20">
            <a:extLst>
              <a:ext uri="{FF2B5EF4-FFF2-40B4-BE49-F238E27FC236}">
                <a16:creationId xmlns:a16="http://schemas.microsoft.com/office/drawing/2014/main" id="{BFDA16EA-B173-F944-A965-950DF322DC02}"/>
              </a:ext>
            </a:extLst>
          </p:cNvPr>
          <p:cNvCxnSpPr>
            <a:cxnSpLocks/>
          </p:cNvCxnSpPr>
          <p:nvPr/>
        </p:nvCxnSpPr>
        <p:spPr>
          <a:xfrm>
            <a:off x="2179321" y="4441768"/>
            <a:ext cx="34261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BE8BC11-1E7F-4A4F-89D5-576F84EC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066" b="-1"/>
          <a:stretch/>
        </p:blipFill>
        <p:spPr>
          <a:xfrm>
            <a:off x="9313762" y="4224760"/>
            <a:ext cx="1202712" cy="3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750448" cy="1414816"/>
            <a:chOff x="2730714" y="2594127"/>
            <a:chExt cx="6750448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5646482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프로그래밍준비 설치과정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49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C9CDBC60-7F4C-8042-8BF6-F886F3AE732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첫번째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NodeJs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테스트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C47A55CF-A84A-414D-877F-8C47228F6B1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 JS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잘 실행되는지 테스트를 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Windows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cmd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커맨드라인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Mac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경우에는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Terminal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프로그램을 실행하여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 명령어를 입력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DDCD0A-C83E-7849-9B23-68D0F6A64137}"/>
              </a:ext>
            </a:extLst>
          </p:cNvPr>
          <p:cNvGrpSpPr/>
          <p:nvPr/>
        </p:nvGrpSpPr>
        <p:grpSpPr>
          <a:xfrm>
            <a:off x="2397944" y="5604026"/>
            <a:ext cx="7396111" cy="743694"/>
            <a:chOff x="1489512" y="1860556"/>
            <a:chExt cx="9212974" cy="8645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13B3F6-B55A-AF4E-B360-AAB2EBAA23EA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node</a:t>
              </a:r>
            </a:p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&gt;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console.log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(“hello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nodejs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!”);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829F2E-8644-CC47-9AAA-3F76A5862ACB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44A6EC5-C782-F041-A4C6-967AAF61D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397941" y="2399662"/>
            <a:ext cx="7396109" cy="1318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370384-F524-174F-94C3-C262F80C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41" y="3718549"/>
            <a:ext cx="7396108" cy="1321196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8461E1B3-3773-9348-B271-A418C80D5CF0}"/>
              </a:ext>
            </a:extLst>
          </p:cNvPr>
          <p:cNvSpPr/>
          <p:nvPr/>
        </p:nvSpPr>
        <p:spPr>
          <a:xfrm>
            <a:off x="6676373" y="2782390"/>
            <a:ext cx="638827" cy="425885"/>
          </a:xfrm>
          <a:prstGeom prst="fram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AEB9811-4D1A-B14E-9381-95D30D4F1313}"/>
              </a:ext>
            </a:extLst>
          </p:cNvPr>
          <p:cNvSpPr/>
          <p:nvPr/>
        </p:nvSpPr>
        <p:spPr>
          <a:xfrm>
            <a:off x="2512927" y="4293577"/>
            <a:ext cx="2748005" cy="425885"/>
          </a:xfrm>
          <a:prstGeom prst="fram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88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0D6EACA0-4A67-BE4A-8556-48C065079FE4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세번째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VSC(Visual Studio Code)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1FA19429-856E-CA41-BF8D-2956DB1286C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VSC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코드작성을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쉽게 할 수 있는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도구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자동완성 기능 다양한 </a:t>
            </a: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외부기능들을 통해 개발의 효율성을 증대 시킵니다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55E75-FEAF-D248-9056-87F31EB6C291}"/>
              </a:ext>
            </a:extLst>
          </p:cNvPr>
          <p:cNvSpPr txBox="1"/>
          <p:nvPr/>
        </p:nvSpPr>
        <p:spPr>
          <a:xfrm>
            <a:off x="4324541" y="6395555"/>
            <a:ext cx="374333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여러분의 운영체제에 맞는 버전을 다운로드 받으세요</a:t>
            </a:r>
            <a:endParaRPr kumimoji="1"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8C0AA-4D66-EE42-B8A0-3F5E236EC274}"/>
              </a:ext>
            </a:extLst>
          </p:cNvPr>
          <p:cNvSpPr/>
          <p:nvPr/>
        </p:nvSpPr>
        <p:spPr>
          <a:xfrm>
            <a:off x="2921285" y="2683202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code.visualstudio.com</a:t>
            </a:r>
            <a:r>
              <a:rPr kumimoji="1" lang="en" altLang="ko-KR" dirty="0">
                <a:solidFill>
                  <a:srgbClr val="00B0F0"/>
                </a:solidFill>
              </a:rPr>
              <a:t>/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CA33D5-4D6D-F34D-9B40-1CF37A5C8FDB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DDACA8-8A38-0640-89E6-B8EC2414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91" y="3286653"/>
            <a:ext cx="4854818" cy="28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6EBF6AE8-1B4F-5841-B0ED-9D657070E8C1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첫번째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NodeJs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128B9C3E-97FB-1D48-BCA3-EAD42D1080C7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NodeJS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프로그래밍 언어의 일종으로 다양한 분야에서 사용되어 집니다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개발자들이 프로그래밍한 코드들을 컴퓨터가 읽을 수 있게 해석 해주고 작업을 수행합니다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41A600-8879-434C-AC9F-C3621E4DC6EE}"/>
              </a:ext>
            </a:extLst>
          </p:cNvPr>
          <p:cNvSpPr/>
          <p:nvPr/>
        </p:nvSpPr>
        <p:spPr>
          <a:xfrm>
            <a:off x="2921285" y="2633098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https://nodejs.org/ko/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4EDAA-796B-E34F-B8BC-BA3E0DD78DAC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716F0-0610-BC4E-B76A-9085695E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26" y="3429000"/>
            <a:ext cx="5133748" cy="28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768C53B-237C-7C40-9216-29009D6D36DB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create-react-app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08F2C6-BF4E-364A-BD56-197EF6EC1E6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초기설정을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담고 있는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" name="Google Shape;503;p30">
            <a:extLst>
              <a:ext uri="{FF2B5EF4-FFF2-40B4-BE49-F238E27FC236}">
                <a16:creationId xmlns:a16="http://schemas.microsoft.com/office/drawing/2014/main" id="{ED2ACE70-D814-2C42-84A9-A2F95C18FAD6}"/>
              </a:ext>
            </a:extLst>
          </p:cNvPr>
          <p:cNvGrpSpPr/>
          <p:nvPr/>
        </p:nvGrpSpPr>
        <p:grpSpPr>
          <a:xfrm>
            <a:off x="3016023" y="2587761"/>
            <a:ext cx="6159953" cy="1268407"/>
            <a:chOff x="445050" y="393000"/>
            <a:chExt cx="8253900" cy="1699575"/>
          </a:xfrm>
        </p:grpSpPr>
        <p:sp>
          <p:nvSpPr>
            <p:cNvPr id="10" name="Google Shape;504;p30">
              <a:extLst>
                <a:ext uri="{FF2B5EF4-FFF2-40B4-BE49-F238E27FC236}">
                  <a16:creationId xmlns:a16="http://schemas.microsoft.com/office/drawing/2014/main" id="{4EDC706A-7850-F64B-9319-50C46242C310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create-react-app</a:t>
              </a:r>
              <a:endParaRPr dirty="0"/>
            </a:p>
          </p:txBody>
        </p:sp>
        <p:grpSp>
          <p:nvGrpSpPr>
            <p:cNvPr id="11" name="Google Shape;505;p30">
              <a:extLst>
                <a:ext uri="{FF2B5EF4-FFF2-40B4-BE49-F238E27FC236}">
                  <a16:creationId xmlns:a16="http://schemas.microsoft.com/office/drawing/2014/main" id="{B4C71015-F7B2-224E-89B9-CC6E665D3F01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2" name="Google Shape;506;p30">
                <a:extLst>
                  <a:ext uri="{FF2B5EF4-FFF2-40B4-BE49-F238E27FC236}">
                    <a16:creationId xmlns:a16="http://schemas.microsoft.com/office/drawing/2014/main" id="{7F064736-2B0F-9545-A816-A0510F2F182B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7;p30">
                <a:extLst>
                  <a:ext uri="{FF2B5EF4-FFF2-40B4-BE49-F238E27FC236}">
                    <a16:creationId xmlns:a16="http://schemas.microsoft.com/office/drawing/2014/main" id="{A6625B9E-5D9C-0940-B770-7D8F6CCD8290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8;p30">
                <a:extLst>
                  <a:ext uri="{FF2B5EF4-FFF2-40B4-BE49-F238E27FC236}">
                    <a16:creationId xmlns:a16="http://schemas.microsoft.com/office/drawing/2014/main" id="{F2469DD3-8635-754D-922A-96B6D5BFFE89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9;p30">
                <a:extLst>
                  <a:ext uri="{FF2B5EF4-FFF2-40B4-BE49-F238E27FC236}">
                    <a16:creationId xmlns:a16="http://schemas.microsoft.com/office/drawing/2014/main" id="{0B4675BF-9194-224D-9C78-76C61116673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503;p30">
            <a:extLst>
              <a:ext uri="{FF2B5EF4-FFF2-40B4-BE49-F238E27FC236}">
                <a16:creationId xmlns:a16="http://schemas.microsoft.com/office/drawing/2014/main" id="{1318F254-BAB6-3247-B93A-990AA41121F8}"/>
              </a:ext>
            </a:extLst>
          </p:cNvPr>
          <p:cNvGrpSpPr/>
          <p:nvPr/>
        </p:nvGrpSpPr>
        <p:grpSpPr>
          <a:xfrm>
            <a:off x="3016023" y="4464365"/>
            <a:ext cx="6159953" cy="1721946"/>
            <a:chOff x="445050" y="393000"/>
            <a:chExt cx="8253900" cy="2307285"/>
          </a:xfrm>
        </p:grpSpPr>
        <p:sp>
          <p:nvSpPr>
            <p:cNvPr id="17" name="Google Shape;504;p30">
              <a:extLst>
                <a:ext uri="{FF2B5EF4-FFF2-40B4-BE49-F238E27FC236}">
                  <a16:creationId xmlns:a16="http://schemas.microsoft.com/office/drawing/2014/main" id="{D59CDFBB-CFA1-0140-8FCA-33BA0D98D4EC}"/>
                </a:ext>
              </a:extLst>
            </p:cNvPr>
            <p:cNvSpPr/>
            <p:nvPr/>
          </p:nvSpPr>
          <p:spPr>
            <a:xfrm>
              <a:off x="445050" y="393000"/>
              <a:ext cx="8253900" cy="230728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-g react--cli</a:t>
              </a:r>
              <a:endParaRPr dirty="0"/>
            </a:p>
          </p:txBody>
        </p:sp>
        <p:grpSp>
          <p:nvGrpSpPr>
            <p:cNvPr id="18" name="Google Shape;505;p30">
              <a:extLst>
                <a:ext uri="{FF2B5EF4-FFF2-40B4-BE49-F238E27FC236}">
                  <a16:creationId xmlns:a16="http://schemas.microsoft.com/office/drawing/2014/main" id="{3EB10FEB-DFFA-6F4A-9043-112EEB1E548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9" name="Google Shape;506;p30">
                <a:extLst>
                  <a:ext uri="{FF2B5EF4-FFF2-40B4-BE49-F238E27FC236}">
                    <a16:creationId xmlns:a16="http://schemas.microsoft.com/office/drawing/2014/main" id="{C6341D0D-22A9-5D44-8660-42238B97C5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7;p30">
                <a:extLst>
                  <a:ext uri="{FF2B5EF4-FFF2-40B4-BE49-F238E27FC236}">
                    <a16:creationId xmlns:a16="http://schemas.microsoft.com/office/drawing/2014/main" id="{F9089411-3414-1F4E-896C-98369CFD79AC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08;p30">
                <a:extLst>
                  <a:ext uri="{FF2B5EF4-FFF2-40B4-BE49-F238E27FC236}">
                    <a16:creationId xmlns:a16="http://schemas.microsoft.com/office/drawing/2014/main" id="{CE043133-7C04-6B41-8D3C-C5839F11ACC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09;p30">
                <a:extLst>
                  <a:ext uri="{FF2B5EF4-FFF2-40B4-BE49-F238E27FC236}">
                    <a16:creationId xmlns:a16="http://schemas.microsoft.com/office/drawing/2014/main" id="{034F0407-A179-084D-9B6C-6976C2BB946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00AA8F-F5DD-334F-B40D-77F679BA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23" y="4757216"/>
            <a:ext cx="6159953" cy="1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768C53B-237C-7C40-9216-29009D6D36DB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첫 실행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08F2C6-BF4E-364A-BD56-197EF6EC1E6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만든 첫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어플리케이션을 실행합니다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샘플 예제가 구현되어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pSp>
        <p:nvGrpSpPr>
          <p:cNvPr id="9" name="Google Shape;503;p30">
            <a:extLst>
              <a:ext uri="{FF2B5EF4-FFF2-40B4-BE49-F238E27FC236}">
                <a16:creationId xmlns:a16="http://schemas.microsoft.com/office/drawing/2014/main" id="{ED2ACE70-D814-2C42-84A9-A2F95C18FAD6}"/>
              </a:ext>
            </a:extLst>
          </p:cNvPr>
          <p:cNvGrpSpPr/>
          <p:nvPr/>
        </p:nvGrpSpPr>
        <p:grpSpPr>
          <a:xfrm>
            <a:off x="3016022" y="5382087"/>
            <a:ext cx="6159953" cy="1268407"/>
            <a:chOff x="445050" y="393000"/>
            <a:chExt cx="8253900" cy="1699575"/>
          </a:xfrm>
        </p:grpSpPr>
        <p:sp>
          <p:nvSpPr>
            <p:cNvPr id="10" name="Google Shape;504;p30">
              <a:extLst>
                <a:ext uri="{FF2B5EF4-FFF2-40B4-BE49-F238E27FC236}">
                  <a16:creationId xmlns:a16="http://schemas.microsoft.com/office/drawing/2014/main" id="{4EDC706A-7850-F64B-9319-50C46242C310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-US" altLang="ko-KR" dirty="0" err="1"/>
                <a:t>npm</a:t>
              </a:r>
              <a:r>
                <a:rPr lang="en-US" altLang="ko-KR" dirty="0"/>
                <a:t> start</a:t>
              </a:r>
            </a:p>
          </p:txBody>
        </p:sp>
        <p:grpSp>
          <p:nvGrpSpPr>
            <p:cNvPr id="11" name="Google Shape;505;p30">
              <a:extLst>
                <a:ext uri="{FF2B5EF4-FFF2-40B4-BE49-F238E27FC236}">
                  <a16:creationId xmlns:a16="http://schemas.microsoft.com/office/drawing/2014/main" id="{B4C71015-F7B2-224E-89B9-CC6E665D3F01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2" name="Google Shape;506;p30">
                <a:extLst>
                  <a:ext uri="{FF2B5EF4-FFF2-40B4-BE49-F238E27FC236}">
                    <a16:creationId xmlns:a16="http://schemas.microsoft.com/office/drawing/2014/main" id="{7F064736-2B0F-9545-A816-A0510F2F182B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7;p30">
                <a:extLst>
                  <a:ext uri="{FF2B5EF4-FFF2-40B4-BE49-F238E27FC236}">
                    <a16:creationId xmlns:a16="http://schemas.microsoft.com/office/drawing/2014/main" id="{A6625B9E-5D9C-0940-B770-7D8F6CCD8290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8;p30">
                <a:extLst>
                  <a:ext uri="{FF2B5EF4-FFF2-40B4-BE49-F238E27FC236}">
                    <a16:creationId xmlns:a16="http://schemas.microsoft.com/office/drawing/2014/main" id="{F2469DD3-8635-754D-922A-96B6D5BFFE89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9;p30">
                <a:extLst>
                  <a:ext uri="{FF2B5EF4-FFF2-40B4-BE49-F238E27FC236}">
                    <a16:creationId xmlns:a16="http://schemas.microsoft.com/office/drawing/2014/main" id="{0B4675BF-9194-224D-9C78-76C61116673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D535437-D75C-F94E-97A1-5E05D8B0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301" y="2131347"/>
            <a:ext cx="1761396" cy="30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CBAD8-5076-7148-AFBB-EA2A56EBE4FA}"/>
              </a:ext>
            </a:extLst>
          </p:cNvPr>
          <p:cNvSpPr/>
          <p:nvPr/>
        </p:nvSpPr>
        <p:spPr>
          <a:xfrm>
            <a:off x="4940523" y="1021496"/>
            <a:ext cx="23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https://git-scm.com/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1DBBD0-3C9A-8840-AABC-568B4D49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15" y="1641231"/>
            <a:ext cx="76267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ABA484-587F-0B4A-BE80-96B4578AC5F8}"/>
              </a:ext>
            </a:extLst>
          </p:cNvPr>
          <p:cNvSpPr/>
          <p:nvPr/>
        </p:nvSpPr>
        <p:spPr>
          <a:xfrm>
            <a:off x="3956380" y="1293849"/>
            <a:ext cx="403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" altLang="ko-KR" dirty="0">
                <a:hlinkClick r:id="rId2"/>
              </a:rPr>
              <a:t>https://www.sourcetreeapp.com/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C7A1E-93FB-BE42-9EE9-9F920758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94" y="2108034"/>
            <a:ext cx="7612571" cy="42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7869344" cy="1414816"/>
            <a:chOff x="2730714" y="2594127"/>
            <a:chExt cx="7869344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6765378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 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컴포넌트와 이벤트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69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731CDF9-C4DD-5A4C-AC94-C2ED1A47C3DE}"/>
              </a:ext>
            </a:extLst>
          </p:cNvPr>
          <p:cNvSpPr txBox="1">
            <a:spLocks/>
          </p:cNvSpPr>
          <p:nvPr/>
        </p:nvSpPr>
        <p:spPr>
          <a:xfrm>
            <a:off x="3151754" y="146360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ECMA es5 ? / es6 !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AB6C2D5F-D1C8-EE4A-8E1E-BD49E5F683BA}"/>
              </a:ext>
            </a:extLst>
          </p:cNvPr>
          <p:cNvSpPr txBox="1">
            <a:spLocks/>
          </p:cNvSpPr>
          <p:nvPr/>
        </p:nvSpPr>
        <p:spPr>
          <a:xfrm>
            <a:off x="862149" y="5313528"/>
            <a:ext cx="10467702" cy="156546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(ECMAScript,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ES[1])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 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International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ECMA-262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 규격에 따라 정의하고 있는 표준화된 스크립트 프로그래밍 언어를 말한다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자바스크립트를 표준화하기 위해 만들어졌다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액션스크립트와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 등 다른 구현체도 포함하고 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ECMA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스크립트는 웹의 클라이언트 사이드 스크립트로 많이 사용되며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Node.js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사용한 서버 응용 프로그램 및 서비스에도 점차 많이 쓰이고 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https://262.ecma-international.org/10.0/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31AA8-1060-934C-BB39-C058616D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012950"/>
            <a:ext cx="6045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B358E7-2BBE-C842-B46A-F4481B704868}"/>
              </a:ext>
            </a:extLst>
          </p:cNvPr>
          <p:cNvSpPr/>
          <p:nvPr/>
        </p:nvSpPr>
        <p:spPr>
          <a:xfrm>
            <a:off x="2452808" y="1251017"/>
            <a:ext cx="3365286" cy="222091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2021 </a:t>
            </a:r>
            <a:r>
              <a: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보험 활용 개발과정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144251-1AA9-6044-B720-7FA4039BF640}"/>
              </a:ext>
            </a:extLst>
          </p:cNvPr>
          <p:cNvSpPr/>
          <p:nvPr/>
        </p:nvSpPr>
        <p:spPr>
          <a:xfrm>
            <a:off x="3150443" y="1795826"/>
            <a:ext cx="6224505" cy="3679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세팅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란 무엇인가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실전 프로젝트 개발 과정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기본 과정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컴포넌트 활용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이용한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프로젝트 작성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69C476-34E7-7442-825D-4600A216B88D}"/>
              </a:ext>
            </a:extLst>
          </p:cNvPr>
          <p:cNvGrpSpPr/>
          <p:nvPr/>
        </p:nvGrpSpPr>
        <p:grpSpPr>
          <a:xfrm>
            <a:off x="2796902" y="2427481"/>
            <a:ext cx="2870521" cy="1523856"/>
            <a:chOff x="300942" y="3426106"/>
            <a:chExt cx="2870521" cy="1585731"/>
          </a:xfrm>
        </p:grpSpPr>
        <p:cxnSp>
          <p:nvCxnSpPr>
            <p:cNvPr id="7" name="직선 연결선 13">
              <a:extLst>
                <a:ext uri="{FF2B5EF4-FFF2-40B4-BE49-F238E27FC236}">
                  <a16:creationId xmlns:a16="http://schemas.microsoft.com/office/drawing/2014/main" id="{099D32B7-F453-C847-A22B-12C532AEAE30}"/>
                </a:ext>
              </a:extLst>
            </p:cNvPr>
            <p:cNvCxnSpPr/>
            <p:nvPr/>
          </p:nvCxnSpPr>
          <p:spPr>
            <a:xfrm>
              <a:off x="300942" y="3426106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5">
              <a:extLst>
                <a:ext uri="{FF2B5EF4-FFF2-40B4-BE49-F238E27FC236}">
                  <a16:creationId xmlns:a16="http://schemas.microsoft.com/office/drawing/2014/main" id="{F8117F17-8A2D-0C43-8E5E-EE2488B9D89E}"/>
                </a:ext>
              </a:extLst>
            </p:cNvPr>
            <p:cNvCxnSpPr/>
            <p:nvPr/>
          </p:nvCxnSpPr>
          <p:spPr>
            <a:xfrm>
              <a:off x="300942" y="3954683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6">
              <a:extLst>
                <a:ext uri="{FF2B5EF4-FFF2-40B4-BE49-F238E27FC236}">
                  <a16:creationId xmlns:a16="http://schemas.microsoft.com/office/drawing/2014/main" id="{6B39931B-02C3-AB48-A805-BC7FAE7C99DE}"/>
                </a:ext>
              </a:extLst>
            </p:cNvPr>
            <p:cNvCxnSpPr/>
            <p:nvPr/>
          </p:nvCxnSpPr>
          <p:spPr>
            <a:xfrm>
              <a:off x="300942" y="4483260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7">
              <a:extLst>
                <a:ext uri="{FF2B5EF4-FFF2-40B4-BE49-F238E27FC236}">
                  <a16:creationId xmlns:a16="http://schemas.microsoft.com/office/drawing/2014/main" id="{D711355B-A6BF-9F4B-B15D-DD7EB18B6A41}"/>
                </a:ext>
              </a:extLst>
            </p:cNvPr>
            <p:cNvCxnSpPr/>
            <p:nvPr/>
          </p:nvCxnSpPr>
          <p:spPr>
            <a:xfrm>
              <a:off x="300942" y="5011837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둥근 모서리 18">
            <a:extLst>
              <a:ext uri="{FF2B5EF4-FFF2-40B4-BE49-F238E27FC236}">
                <a16:creationId xmlns:a16="http://schemas.microsoft.com/office/drawing/2014/main" id="{CE1CD8FE-F5B3-2C4E-BB75-0176B5E20C88}"/>
              </a:ext>
            </a:extLst>
          </p:cNvPr>
          <p:cNvSpPr/>
          <p:nvPr/>
        </p:nvSpPr>
        <p:spPr>
          <a:xfrm>
            <a:off x="2817051" y="203303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사각형: 둥근 모서리 21">
            <a:extLst>
              <a:ext uri="{FF2B5EF4-FFF2-40B4-BE49-F238E27FC236}">
                <a16:creationId xmlns:a16="http://schemas.microsoft.com/office/drawing/2014/main" id="{CF54B5ED-E462-7643-93FE-EB5F5EF8CE62}"/>
              </a:ext>
            </a:extLst>
          </p:cNvPr>
          <p:cNvSpPr/>
          <p:nvPr/>
        </p:nvSpPr>
        <p:spPr>
          <a:xfrm>
            <a:off x="2817051" y="2544945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773636BA-8832-5441-9B9E-FF61D9572F39}"/>
              </a:ext>
            </a:extLst>
          </p:cNvPr>
          <p:cNvSpPr/>
          <p:nvPr/>
        </p:nvSpPr>
        <p:spPr>
          <a:xfrm>
            <a:off x="2817051" y="305686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사각형: 둥근 모서리 23">
            <a:extLst>
              <a:ext uri="{FF2B5EF4-FFF2-40B4-BE49-F238E27FC236}">
                <a16:creationId xmlns:a16="http://schemas.microsoft.com/office/drawing/2014/main" id="{6BA8321C-E89C-CB40-80D1-2D6090B00384}"/>
              </a:ext>
            </a:extLst>
          </p:cNvPr>
          <p:cNvSpPr/>
          <p:nvPr/>
        </p:nvSpPr>
        <p:spPr>
          <a:xfrm>
            <a:off x="2817051" y="3568775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5" name="사각형: 둥근 모서리 25">
            <a:extLst>
              <a:ext uri="{FF2B5EF4-FFF2-40B4-BE49-F238E27FC236}">
                <a16:creationId xmlns:a16="http://schemas.microsoft.com/office/drawing/2014/main" id="{ED5BA99B-114A-844F-8DE3-8F86EEED7CC8}"/>
              </a:ext>
            </a:extLst>
          </p:cNvPr>
          <p:cNvSpPr/>
          <p:nvPr/>
        </p:nvSpPr>
        <p:spPr>
          <a:xfrm>
            <a:off x="2817051" y="512572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6" name="직선 연결선 27">
            <a:extLst>
              <a:ext uri="{FF2B5EF4-FFF2-40B4-BE49-F238E27FC236}">
                <a16:creationId xmlns:a16="http://schemas.microsoft.com/office/drawing/2014/main" id="{2D90E7A0-A459-D04B-ABDF-61F9E6779641}"/>
              </a:ext>
            </a:extLst>
          </p:cNvPr>
          <p:cNvCxnSpPr>
            <a:cxnSpLocks/>
          </p:cNvCxnSpPr>
          <p:nvPr/>
        </p:nvCxnSpPr>
        <p:spPr>
          <a:xfrm>
            <a:off x="2582524" y="2012568"/>
            <a:ext cx="0" cy="2846302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57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731CDF9-C4DD-5A4C-AC94-C2ED1A47C3DE}"/>
              </a:ext>
            </a:extLst>
          </p:cNvPr>
          <p:cNvSpPr txBox="1">
            <a:spLocks/>
          </p:cNvSpPr>
          <p:nvPr/>
        </p:nvSpPr>
        <p:spPr>
          <a:xfrm>
            <a:off x="3151754" y="3291779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GIT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통한 소스 공유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AB6C2D5F-D1C8-EE4A-8E1E-BD49E5F683BA}"/>
              </a:ext>
            </a:extLst>
          </p:cNvPr>
          <p:cNvSpPr txBox="1">
            <a:spLocks/>
          </p:cNvSpPr>
          <p:nvPr/>
        </p:nvSpPr>
        <p:spPr>
          <a:xfrm>
            <a:off x="3364641" y="3743966"/>
            <a:ext cx="5462721" cy="156546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2"/>
              </a:rPr>
              <a:t>https://github.com/skymill2000/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{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강사공지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깃 허브 레포지토리에 소스코드가 존재합니다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막히는 부분이나 파악하기 힘든 에러가 발생한다면 소스코드를 복사해서 사용하세요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18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3BA56E0-9921-6A4D-861A-1D8447C05002}"/>
              </a:ext>
            </a:extLst>
          </p:cNvPr>
          <p:cNvSpPr txBox="1">
            <a:spLocks/>
          </p:cNvSpPr>
          <p:nvPr/>
        </p:nvSpPr>
        <p:spPr>
          <a:xfrm>
            <a:off x="501394" y="1134202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var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&amp; </a:t>
            </a: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let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&amp; </a:t>
            </a: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const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변수선언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4B8F649E-345B-5544-BE85-6F87C1C82D61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객체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기능을 저장하기위한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변수선언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변수는 형태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(Type)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따지지 않습니다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2829BE-4B20-7F4E-BD0E-D1FC804F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595" y="1986625"/>
            <a:ext cx="4873897" cy="4533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E9347-F380-9B41-8E00-3F349729C8D8}"/>
              </a:ext>
            </a:extLst>
          </p:cNvPr>
          <p:cNvSpPr txBox="1"/>
          <p:nvPr/>
        </p:nvSpPr>
        <p:spPr>
          <a:xfrm>
            <a:off x="649713" y="5441269"/>
            <a:ext cx="7441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const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F86B7-4C6F-E74B-932D-F327C64674C9}"/>
              </a:ext>
            </a:extLst>
          </p:cNvPr>
          <p:cNvSpPr txBox="1"/>
          <p:nvPr/>
        </p:nvSpPr>
        <p:spPr>
          <a:xfrm>
            <a:off x="757836" y="3950027"/>
            <a:ext cx="44435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let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8BC79-2B86-CC4E-AE2F-D3833E15A898}"/>
              </a:ext>
            </a:extLst>
          </p:cNvPr>
          <p:cNvSpPr txBox="1"/>
          <p:nvPr/>
        </p:nvSpPr>
        <p:spPr>
          <a:xfrm>
            <a:off x="732829" y="2406877"/>
            <a:ext cx="4943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var</a:t>
            </a:r>
            <a:endParaRPr kumimoji="1" lang="ko-KR" altLang="en-US" dirty="0"/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4B32894-992A-7C49-9812-39643904BDE9}"/>
              </a:ext>
            </a:extLst>
          </p:cNvPr>
          <p:cNvSpPr txBox="1">
            <a:spLocks/>
          </p:cNvSpPr>
          <p:nvPr/>
        </p:nvSpPr>
        <p:spPr>
          <a:xfrm>
            <a:off x="1301103" y="2364047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함수레벨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가능함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=&gt;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변수의 오염문제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선언 전에 사용해도 에러 발생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 undefined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초기화됨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38DD604B-2A1D-CC4C-B6A0-9FA3C2754E0F}"/>
              </a:ext>
            </a:extLst>
          </p:cNvPr>
          <p:cNvSpPr txBox="1">
            <a:spLocks/>
          </p:cNvSpPr>
          <p:nvPr/>
        </p:nvSpPr>
        <p:spPr>
          <a:xfrm>
            <a:off x="1301103" y="3925594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블록레벨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재할당 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27344E00-3223-EB49-BFB2-ED45EDF12E1E}"/>
              </a:ext>
            </a:extLst>
          </p:cNvPr>
          <p:cNvSpPr txBox="1">
            <a:spLocks/>
          </p:cNvSpPr>
          <p:nvPr/>
        </p:nvSpPr>
        <p:spPr>
          <a:xfrm>
            <a:off x="1581812" y="5441269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블록레벨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재할당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반드시 초기값이 필요함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68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26817B-FDFA-024A-8405-79496BC3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dirty="0"/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A6DD11B6-5866-FC40-9087-32E9650DDC19}"/>
              </a:ext>
            </a:extLst>
          </p:cNvPr>
          <p:cNvSpPr txBox="1">
            <a:spLocks/>
          </p:cNvSpPr>
          <p:nvPr/>
        </p:nvSpPr>
        <p:spPr>
          <a:xfrm>
            <a:off x="604911" y="3152783"/>
            <a:ext cx="2992304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Object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오브젝트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A1B575D5-D208-C747-A515-E8F70C89FFF7}"/>
              </a:ext>
            </a:extLst>
          </p:cNvPr>
          <p:cNvSpPr txBox="1">
            <a:spLocks/>
          </p:cNvSpPr>
          <p:nvPr/>
        </p:nvSpPr>
        <p:spPr>
          <a:xfrm>
            <a:off x="604911" y="3536414"/>
            <a:ext cx="3967089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객체는 관련된 데이터와 함수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일반적으로 여러 데이터와 함수로 이뤄짐</a:t>
            </a: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객체 안에 있을 때는 보통 </a:t>
            </a:r>
            <a:r>
              <a:rPr lang="ko-KR" altLang="en-US" sz="125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프로퍼티와</a:t>
            </a: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메소드</a:t>
            </a: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집합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91D545-EA00-CA4F-AF08-35B0D504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79" y="1798827"/>
            <a:ext cx="5888493" cy="1737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97E81-0F49-0146-B084-B3968C1A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79" y="3536415"/>
            <a:ext cx="5888493" cy="26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3749391" cy="511062"/>
          </a:xfrm>
        </p:spPr>
        <p:txBody>
          <a:bodyPr/>
          <a:lstStyle/>
          <a:p>
            <a:r>
              <a:rPr lang="en-US" altLang="ko-KR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3BA56E0-9921-6A4D-861A-1D8447C05002}"/>
              </a:ext>
            </a:extLst>
          </p:cNvPr>
          <p:cNvSpPr txBox="1">
            <a:spLocks/>
          </p:cNvSpPr>
          <p:nvPr/>
        </p:nvSpPr>
        <p:spPr>
          <a:xfrm>
            <a:off x="501394" y="1327936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메서드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기능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펑션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Method, function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4B8F649E-345B-5544-BE85-6F87C1C82D61}"/>
              </a:ext>
            </a:extLst>
          </p:cNvPr>
          <p:cNvSpPr txBox="1">
            <a:spLocks/>
          </p:cNvSpPr>
          <p:nvPr/>
        </p:nvSpPr>
        <p:spPr>
          <a:xfrm>
            <a:off x="501394" y="1740853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객체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기능을 저장하기위한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변수선언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변수는 형태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(Type)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따지지 않습니다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17FEDE49-6220-4243-A4C1-72F716E2C280}"/>
              </a:ext>
            </a:extLst>
          </p:cNvPr>
          <p:cNvSpPr txBox="1">
            <a:spLocks/>
          </p:cNvSpPr>
          <p:nvPr/>
        </p:nvSpPr>
        <p:spPr>
          <a:xfrm>
            <a:off x="6666690" y="1349170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(Arrow Function)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3252A420-E50B-6F47-A77E-EEFBDC1A2C0E}"/>
              </a:ext>
            </a:extLst>
          </p:cNvPr>
          <p:cNvSpPr txBox="1">
            <a:spLocks/>
          </p:cNvSpPr>
          <p:nvPr/>
        </p:nvSpPr>
        <p:spPr>
          <a:xfrm>
            <a:off x="6666690" y="1693044"/>
            <a:ext cx="4873897" cy="4415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A6EF6AAB-E2F1-3448-9E16-6C13FA5D4DFF}"/>
              </a:ext>
            </a:extLst>
          </p:cNvPr>
          <p:cNvSpPr txBox="1">
            <a:spLocks/>
          </p:cNvSpPr>
          <p:nvPr/>
        </p:nvSpPr>
        <p:spPr>
          <a:xfrm>
            <a:off x="6666690" y="1693044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기능을 선언하는 방법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이후 에는 좀 더 간결한 방법으로 기능을 선언할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Arrow Function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자신만의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생성하지 않음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화살표 함수는 자신의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바인드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되지 않기 때문에 함수의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스코프에서의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적용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DBEB71-9F65-CD48-809F-325B002B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90" y="3652020"/>
            <a:ext cx="4904664" cy="1572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A94EB5-C47C-794E-A4B7-08AF15C3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4" y="2790188"/>
            <a:ext cx="5528663" cy="1179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99F9B9-5CAA-DF4C-9CF9-90290C13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4" y="4912696"/>
            <a:ext cx="5528663" cy="1179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409B4-1390-AC44-88C9-10CCAEA2AFED}"/>
              </a:ext>
            </a:extLst>
          </p:cNvPr>
          <p:cNvSpPr txBox="1"/>
          <p:nvPr/>
        </p:nvSpPr>
        <p:spPr>
          <a:xfrm>
            <a:off x="501394" y="2463347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Function</a:t>
            </a:r>
            <a:r>
              <a:rPr kumimoji="1" lang="ko-KR" altLang="en-US" sz="1100" b="1" dirty="0"/>
              <a:t>의 선언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138D3F-A19D-D746-A2CE-C2C25691FBEE}"/>
              </a:ext>
            </a:extLst>
          </p:cNvPr>
          <p:cNvSpPr txBox="1"/>
          <p:nvPr/>
        </p:nvSpPr>
        <p:spPr>
          <a:xfrm>
            <a:off x="501394" y="4651086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Function</a:t>
            </a:r>
            <a:r>
              <a:rPr kumimoji="1" lang="ko-KR" altLang="en-US" sz="1100" b="1" dirty="0"/>
              <a:t>의 호출</a:t>
            </a:r>
          </a:p>
        </p:txBody>
      </p:sp>
    </p:spTree>
    <p:extLst>
      <p:ext uri="{BB962C8B-B14F-4D97-AF65-F5344CB8AC3E}">
        <p14:creationId xmlns:p14="http://schemas.microsoft.com/office/powerpoint/2010/main" val="5003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5275369" cy="511062"/>
          </a:xfrm>
        </p:spPr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A8481F56-9DC4-0445-8C56-3BD2AE845E21}"/>
              </a:ext>
            </a:extLst>
          </p:cNvPr>
          <p:cNvSpPr txBox="1">
            <a:spLocks/>
          </p:cNvSpPr>
          <p:nvPr/>
        </p:nvSpPr>
        <p:spPr>
          <a:xfrm>
            <a:off x="6096000" y="1648412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반복문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A14194E6-2336-0040-A202-ADC0361ABF23}"/>
              </a:ext>
            </a:extLst>
          </p:cNvPr>
          <p:cNvSpPr txBox="1">
            <a:spLocks/>
          </p:cNvSpPr>
          <p:nvPr/>
        </p:nvSpPr>
        <p:spPr>
          <a:xfrm>
            <a:off x="6096000" y="1992286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루프는 어떤 것을 반복적으로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시행할때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빠르고 간편한 방법을 제공합니다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A98D3-155B-394F-83E8-2EEBBD18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1691"/>
            <a:ext cx="5275370" cy="3087643"/>
          </a:xfrm>
          <a:prstGeom prst="rect">
            <a:avLst/>
          </a:prstGeo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179E4956-FCEC-824B-A3DB-B456D288F571}"/>
              </a:ext>
            </a:extLst>
          </p:cNvPr>
          <p:cNvSpPr txBox="1">
            <a:spLocks/>
          </p:cNvSpPr>
          <p:nvPr/>
        </p:nvSpPr>
        <p:spPr>
          <a:xfrm>
            <a:off x="537713" y="1643245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배열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8D0FA7B8-70B9-1B48-8872-A48A5833BBDA}"/>
              </a:ext>
            </a:extLst>
          </p:cNvPr>
          <p:cNvSpPr txBox="1">
            <a:spLocks/>
          </p:cNvSpPr>
          <p:nvPr/>
        </p:nvSpPr>
        <p:spPr>
          <a:xfrm>
            <a:off x="537713" y="1987119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데이터들을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관리할수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있는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데이터의 집합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타 언어들과 다르게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00EBB-5EF8-2C4B-8E8D-C9011E5B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3" y="3055810"/>
            <a:ext cx="5112589" cy="21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및 변경사항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12DCC7BF-77E6-CA47-A23F-CC2A325512DC}"/>
              </a:ext>
            </a:extLst>
          </p:cNvPr>
          <p:cNvSpPr txBox="1">
            <a:spLocks/>
          </p:cNvSpPr>
          <p:nvPr/>
        </p:nvSpPr>
        <p:spPr>
          <a:xfrm>
            <a:off x="633279" y="2211606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Destructuring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Assignment)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AFE71B-2A62-9246-85CD-C56428BF9B57}"/>
              </a:ext>
            </a:extLst>
          </p:cNvPr>
          <p:cNvSpPr txBox="1">
            <a:spLocks/>
          </p:cNvSpPr>
          <p:nvPr/>
        </p:nvSpPr>
        <p:spPr>
          <a:xfrm>
            <a:off x="624570" y="4152604"/>
            <a:ext cx="4873897" cy="4415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630C9C3A-1890-254C-AA8A-1C92F3CCDCA7}"/>
              </a:ext>
            </a:extLst>
          </p:cNvPr>
          <p:cNvSpPr txBox="1">
            <a:spLocks/>
          </p:cNvSpPr>
          <p:nvPr/>
        </p:nvSpPr>
        <p:spPr>
          <a:xfrm>
            <a:off x="633279" y="2555480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구조 분해 할당 구문은 배열이나 객체의 속성을 해체하여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값을 개별 변수에 담을 수 있게 하는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표현식입니다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063625-7CBD-DF4E-975C-C194BACA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0" y="3201340"/>
            <a:ext cx="4873896" cy="1433499"/>
          </a:xfrm>
          <a:prstGeom prst="rect">
            <a:avLst/>
          </a:prstGeom>
        </p:spPr>
      </p:pic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83682FDA-A023-8749-ACC9-BF23E1C7C117}"/>
              </a:ext>
            </a:extLst>
          </p:cNvPr>
          <p:cNvSpPr txBox="1">
            <a:spLocks/>
          </p:cNvSpPr>
          <p:nvPr/>
        </p:nvSpPr>
        <p:spPr>
          <a:xfrm>
            <a:off x="6389358" y="1882881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템플릿리터럴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C5F84F30-EC5A-DA4B-AA6D-3CA56B5CE23D}"/>
              </a:ext>
            </a:extLst>
          </p:cNvPr>
          <p:cNvSpPr txBox="1">
            <a:spLocks/>
          </p:cNvSpPr>
          <p:nvPr/>
        </p:nvSpPr>
        <p:spPr>
          <a:xfrm>
            <a:off x="6389358" y="2226755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문자열을 조금 더 간편하게 표현하기 위한 방법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C0B4CD-B487-A641-8230-9B618649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58" y="2849961"/>
            <a:ext cx="5275370" cy="23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5185917" cy="1414816"/>
            <a:chOff x="2730714" y="2594127"/>
            <a:chExt cx="5185917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4081951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기초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951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C2455A-5718-744A-932A-8DEE5792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기초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3F632D91-CAEA-C142-9261-E5F8CA770D88}"/>
              </a:ext>
            </a:extLst>
          </p:cNvPr>
          <p:cNvSpPr txBox="1">
            <a:spLocks/>
          </p:cNvSpPr>
          <p:nvPr/>
        </p:nvSpPr>
        <p:spPr>
          <a:xfrm>
            <a:off x="501394" y="998268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프로그래밍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A08212C7-B8C5-454E-9FEF-9397C5BB885B}"/>
              </a:ext>
            </a:extLst>
          </p:cNvPr>
          <p:cNvSpPr txBox="1">
            <a:spLocks/>
          </p:cNvSpPr>
          <p:nvPr/>
        </p:nvSpPr>
        <p:spPr>
          <a:xfrm>
            <a:off x="501394" y="1342142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웹은 기본적으로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HTML, JS, CSS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구성되어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AF7C1F-EBB3-5545-BA9B-D45859ACA136}"/>
              </a:ext>
            </a:extLst>
          </p:cNvPr>
          <p:cNvGrpSpPr/>
          <p:nvPr/>
        </p:nvGrpSpPr>
        <p:grpSpPr>
          <a:xfrm>
            <a:off x="1556870" y="2279927"/>
            <a:ext cx="2260555" cy="2298145"/>
            <a:chOff x="1798659" y="2576511"/>
            <a:chExt cx="2260555" cy="229814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3A9AF56-D5CE-3341-88E2-0078C0E1DCBD}"/>
                </a:ext>
              </a:extLst>
            </p:cNvPr>
            <p:cNvSpPr/>
            <p:nvPr/>
          </p:nvSpPr>
          <p:spPr>
            <a:xfrm>
              <a:off x="2076450" y="2576511"/>
              <a:ext cx="1704975" cy="17049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HTML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1" name="텍스트 상자 5">
              <a:extLst>
                <a:ext uri="{FF2B5EF4-FFF2-40B4-BE49-F238E27FC236}">
                  <a16:creationId xmlns:a16="http://schemas.microsoft.com/office/drawing/2014/main" id="{ED128CDE-D1A6-F246-818A-C44C12C31383}"/>
                </a:ext>
              </a:extLst>
            </p:cNvPr>
            <p:cNvSpPr txBox="1"/>
            <p:nvPr/>
          </p:nvSpPr>
          <p:spPr>
            <a:xfrm>
              <a:off x="1798659" y="4505324"/>
              <a:ext cx="22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전체적인 구조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3C53D8-DEFB-044F-B680-35EA79E80D22}"/>
              </a:ext>
            </a:extLst>
          </p:cNvPr>
          <p:cNvGrpSpPr/>
          <p:nvPr/>
        </p:nvGrpSpPr>
        <p:grpSpPr>
          <a:xfrm>
            <a:off x="5271851" y="2279928"/>
            <a:ext cx="1704975" cy="2298145"/>
            <a:chOff x="5257800" y="2576512"/>
            <a:chExt cx="1704975" cy="229814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26A48FF-1E02-7D4F-936A-A54799A4A0FF}"/>
                </a:ext>
              </a:extLst>
            </p:cNvPr>
            <p:cNvSpPr/>
            <p:nvPr/>
          </p:nvSpPr>
          <p:spPr>
            <a:xfrm>
              <a:off x="5257800" y="2576512"/>
              <a:ext cx="1704975" cy="170497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CSS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4" name="텍스트 상자 8">
              <a:extLst>
                <a:ext uri="{FF2B5EF4-FFF2-40B4-BE49-F238E27FC236}">
                  <a16:creationId xmlns:a16="http://schemas.microsoft.com/office/drawing/2014/main" id="{50176ADC-25AF-8440-A8B4-F00B5F93A637}"/>
                </a:ext>
              </a:extLst>
            </p:cNvPr>
            <p:cNvSpPr txBox="1"/>
            <p:nvPr/>
          </p:nvSpPr>
          <p:spPr>
            <a:xfrm>
              <a:off x="5336678" y="4505325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디자인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310F88-0FED-7D44-852C-E2F3D6E5E052}"/>
              </a:ext>
            </a:extLst>
          </p:cNvPr>
          <p:cNvGrpSpPr/>
          <p:nvPr/>
        </p:nvGrpSpPr>
        <p:grpSpPr>
          <a:xfrm>
            <a:off x="8431251" y="2279928"/>
            <a:ext cx="1827744" cy="2298145"/>
            <a:chOff x="8673040" y="2576512"/>
            <a:chExt cx="1827744" cy="229814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890874C-6FAF-F945-BB72-BDF1379BC59C}"/>
                </a:ext>
              </a:extLst>
            </p:cNvPr>
            <p:cNvSpPr/>
            <p:nvPr/>
          </p:nvSpPr>
          <p:spPr>
            <a:xfrm>
              <a:off x="8734425" y="2576512"/>
              <a:ext cx="1704975" cy="17049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JAVA</a:t>
              </a:r>
            </a:p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SCRIPT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7" name="텍스트 상자 11">
              <a:extLst>
                <a:ext uri="{FF2B5EF4-FFF2-40B4-BE49-F238E27FC236}">
                  <a16:creationId xmlns:a16="http://schemas.microsoft.com/office/drawing/2014/main" id="{60EE0AA4-6519-3B4A-BEFC-05A91C2622C4}"/>
                </a:ext>
              </a:extLst>
            </p:cNvPr>
            <p:cNvSpPr txBox="1"/>
            <p:nvPr/>
          </p:nvSpPr>
          <p:spPr>
            <a:xfrm>
              <a:off x="8673040" y="4505325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기능 정의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8" name="텍스트 상자 12">
            <a:extLst>
              <a:ext uri="{FF2B5EF4-FFF2-40B4-BE49-F238E27FC236}">
                <a16:creationId xmlns:a16="http://schemas.microsoft.com/office/drawing/2014/main" id="{716A2285-1CE7-CA49-BC37-8FED373E4D37}"/>
              </a:ext>
            </a:extLst>
          </p:cNvPr>
          <p:cNvSpPr txBox="1"/>
          <p:nvPr/>
        </p:nvSpPr>
        <p:spPr>
          <a:xfrm flipH="1">
            <a:off x="5350729" y="4678085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배경화면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배경색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문자크기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 스타일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여백 등 디자인과 관련된 대부분의 내용</a:t>
            </a:r>
          </a:p>
        </p:txBody>
      </p:sp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FF33453D-A763-794D-A51C-C0786DB6B8AF}"/>
              </a:ext>
            </a:extLst>
          </p:cNvPr>
          <p:cNvSpPr txBox="1"/>
          <p:nvPr/>
        </p:nvSpPr>
        <p:spPr>
          <a:xfrm flipH="1">
            <a:off x="1901336" y="4678085"/>
            <a:ext cx="161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문서의 기본적인 형태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디자인 파일에 대한 선언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자바스크립트파일에 대한 선언</a:t>
            </a:r>
            <a:r>
              <a:rPr kumimoji="1" lang="mr-IN" altLang="ko-KR" sz="1100" dirty="0"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endParaRPr kumimoji="1" lang="ko-KR" altLang="en-US" sz="11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20" name="텍스트 상자 14">
            <a:extLst>
              <a:ext uri="{FF2B5EF4-FFF2-40B4-BE49-F238E27FC236}">
                <a16:creationId xmlns:a16="http://schemas.microsoft.com/office/drawing/2014/main" id="{926DD3BA-CFCE-6840-9224-D96CACA1A250}"/>
              </a:ext>
            </a:extLst>
          </p:cNvPr>
          <p:cNvSpPr txBox="1"/>
          <p:nvPr/>
        </p:nvSpPr>
        <p:spPr>
          <a:xfrm flipH="1">
            <a:off x="8539307" y="4678085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값을 가져오기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이벤트를 만들기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팝업을 띄우기 등 기능과 관련된 역할</a:t>
            </a:r>
          </a:p>
        </p:txBody>
      </p:sp>
    </p:spTree>
    <p:extLst>
      <p:ext uri="{BB962C8B-B14F-4D97-AF65-F5344CB8AC3E}">
        <p14:creationId xmlns:p14="http://schemas.microsoft.com/office/powerpoint/2010/main" val="105500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C2455A-5718-744A-932A-8DEE5792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기초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3F632D91-CAEA-C142-9261-E5F8CA770D88}"/>
              </a:ext>
            </a:extLst>
          </p:cNvPr>
          <p:cNvSpPr txBox="1">
            <a:spLocks/>
          </p:cNvSpPr>
          <p:nvPr/>
        </p:nvSpPr>
        <p:spPr>
          <a:xfrm>
            <a:off x="501394" y="998268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프로그래밍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A08212C7-B8C5-454E-9FEF-9397C5BB885B}"/>
              </a:ext>
            </a:extLst>
          </p:cNvPr>
          <p:cNvSpPr txBox="1">
            <a:spLocks/>
          </p:cNvSpPr>
          <p:nvPr/>
        </p:nvSpPr>
        <p:spPr>
          <a:xfrm>
            <a:off x="501394" y="1342142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웹 페이지를 작성해 봅시다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CD70A1-772B-4741-86E2-BFD66A7F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5" y="2109730"/>
            <a:ext cx="1997893" cy="35400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CDB3F0-2B5E-A24B-8FAB-CF63E440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9" y="2109730"/>
            <a:ext cx="3605389" cy="354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D3FE3-534A-8B41-8802-337FAA5B74FF}"/>
              </a:ext>
            </a:extLst>
          </p:cNvPr>
          <p:cNvSpPr txBox="1"/>
          <p:nvPr/>
        </p:nvSpPr>
        <p:spPr>
          <a:xfrm>
            <a:off x="3561806" y="5835133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/ </a:t>
            </a:r>
            <a:r>
              <a:rPr kumimoji="1"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kumimoji="1"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 </a:t>
            </a:r>
            <a:r>
              <a:rPr kumimoji="1"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한페이지에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EC190-C810-094A-9CC6-9BF891CD1124}"/>
              </a:ext>
            </a:extLst>
          </p:cNvPr>
          <p:cNvSpPr txBox="1"/>
          <p:nvPr/>
        </p:nvSpPr>
        <p:spPr>
          <a:xfrm>
            <a:off x="3057349" y="170926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E66B3E-E46B-9440-A803-44F854E14CCA}"/>
              </a:ext>
            </a:extLst>
          </p:cNvPr>
          <p:cNvSpPr txBox="1"/>
          <p:nvPr/>
        </p:nvSpPr>
        <p:spPr>
          <a:xfrm>
            <a:off x="7198274" y="1709267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1 )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파일의 분리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BF86D0-192B-E94F-BA54-6EF4BF9F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88" y="2109730"/>
            <a:ext cx="3698603" cy="2625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D40555-4A77-9748-9587-936315C27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087" y="4828312"/>
            <a:ext cx="3698603" cy="10756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4246D1D-81A5-714A-995C-2B11092A3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342" y="4253113"/>
            <a:ext cx="1456348" cy="809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805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3C46AEAD-68C3-BE4C-A23D-7B896D4D5CFD}"/>
              </a:ext>
            </a:extLst>
          </p:cNvPr>
          <p:cNvSpPr txBox="1">
            <a:spLocks/>
          </p:cNvSpPr>
          <p:nvPr/>
        </p:nvSpPr>
        <p:spPr>
          <a:xfrm>
            <a:off x="3458315" y="1571084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B1D1108C-AA06-1746-9922-3FFD9161FA88}"/>
              </a:ext>
            </a:extLst>
          </p:cNvPr>
          <p:cNvSpPr txBox="1">
            <a:spLocks/>
          </p:cNvSpPr>
          <p:nvPr/>
        </p:nvSpPr>
        <p:spPr>
          <a:xfrm>
            <a:off x="3738480" y="5276468"/>
            <a:ext cx="471504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컴퓨팅에서 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React, </a:t>
            </a:r>
            <a:r>
              <a:rPr lang="en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React.js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 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ReactJS)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 자바스크립트 라이브러리의 하나로서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인터페이스를 만들기 위해 사용된다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페이스북과 개별 개발자 및 기업들 공동체에 의해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유지보수된다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싱글 페이지 애플리케이션이나 모바일 애플리케이션 개발에 사용될 수 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lang="ko-KR" altLang="en-US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6F9359-90F1-D543-B703-72EAC54A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65" y="2204672"/>
            <a:ext cx="3473269" cy="24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D7C82A-B22A-2B4B-A56F-B0F538B9779B}"/>
              </a:ext>
            </a:extLst>
          </p:cNvPr>
          <p:cNvGrpSpPr/>
          <p:nvPr/>
        </p:nvGrpSpPr>
        <p:grpSpPr>
          <a:xfrm>
            <a:off x="2530298" y="2594127"/>
            <a:ext cx="4667762" cy="1414816"/>
            <a:chOff x="2730714" y="2594127"/>
            <a:chExt cx="4667762" cy="14148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ACEB1C-545D-324F-99C8-63B815E4F1C6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6" name="사각형: 둥근 모서리 18">
              <a:extLst>
                <a:ext uri="{FF2B5EF4-FFF2-40B4-BE49-F238E27FC236}">
                  <a16:creationId xmlns:a16="http://schemas.microsoft.com/office/drawing/2014/main" id="{3EDDB46D-C932-A346-9E29-7B478696DA3F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r>
                <a:rPr lang="en-US" altLang="ko-KR" sz="4400" b="1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01</a:t>
              </a:r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9B244B-9822-A041-BEA8-F180CAEA8C57}"/>
                </a:ext>
              </a:extLst>
            </p:cNvPr>
            <p:cNvSpPr/>
            <p:nvPr/>
          </p:nvSpPr>
          <p:spPr>
            <a:xfrm>
              <a:off x="3834680" y="2993189"/>
              <a:ext cx="3563796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웹 프로그래밍 개요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88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JSX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8005624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JSX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 하며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확장한 문법입니다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어떻게 생겨야 하는지 설명하기 위해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함께 사용할 것을 권장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1F47B-A1F3-DF48-A493-60D841FD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94" y="2299061"/>
            <a:ext cx="2020514" cy="3635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C4A399-4109-F74A-91F2-8BA59417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71" y="2299060"/>
            <a:ext cx="4239119" cy="36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Component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Props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설명하는 가장 중요한 키워드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컴포넌트는 웹의 구성요소를 정의 내립니다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프롭스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(props)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프로퍼티를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컴포넌트에 데이터를 전달합니다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C48538-E894-4146-B0E6-55441622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1" y="2272402"/>
            <a:ext cx="4863737" cy="4247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9BA360-A890-744F-9709-29F48F4B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4" y="2272402"/>
            <a:ext cx="2226545" cy="4028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5756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Class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형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Component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Functional Component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가지 형태의 컴포넌트 작성법을 지원합니다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우리는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 Component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프로젝트를 구현합니다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E215A7-4058-444E-A742-FB4EF7D6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21" y="2316855"/>
            <a:ext cx="3750241" cy="3772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F537C-939A-7B45-82B3-6D2EA409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19" y="2316855"/>
            <a:ext cx="3264690" cy="37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9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F26A80C0-65EB-6541-BCF7-40D94EC19654}"/>
              </a:ext>
            </a:extLst>
          </p:cNvPr>
          <p:cNvSpPr txBox="1">
            <a:spLocks/>
          </p:cNvSpPr>
          <p:nvPr/>
        </p:nvSpPr>
        <p:spPr>
          <a:xfrm>
            <a:off x="537485" y="2529720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State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3FF58D-3F73-854C-B181-A0B1BA0651F5}"/>
              </a:ext>
            </a:extLst>
          </p:cNvPr>
          <p:cNvSpPr txBox="1">
            <a:spLocks/>
          </p:cNvSpPr>
          <p:nvPr/>
        </p:nvSpPr>
        <p:spPr>
          <a:xfrm>
            <a:off x="537485" y="2961517"/>
            <a:ext cx="5462721" cy="212922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저장하는 역할을 수행합니다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데이터가 변경되면 자동으로 화면을 새로 그립니다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변경하기 위해서는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setState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함수를 사용합니다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Class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형의 컴포넌트와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형의 컴포넌트는 사용법이 각기 다릅니다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직접할당은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가능은하지만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리렌더링이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발생하지 않기때문에 의미가 없습니다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Funcational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Component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Hook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이라는 개념을 사용합니다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=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useState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선언하여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state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값과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setState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지정하였습니다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D27DDE-87CF-4348-9CF1-4C6B9648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75" y="1986679"/>
            <a:ext cx="5268340" cy="3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1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537485" y="2529720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Event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537485" y="2961517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버튼 클릭이나 데이터의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변경등과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같은 이벤트를 처리합니다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onChange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onClick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같은 다양한 이벤트들이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선언되어있습니다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이벤트는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따로 작성하여 구분하는게 좋습니다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E8FD1-259E-2842-8272-4AA8BF4A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75" y="1986679"/>
            <a:ext cx="5268340" cy="3652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D6ACC-E8F9-4449-B994-1ABC0E3D7A03}"/>
              </a:ext>
            </a:extLst>
          </p:cNvPr>
          <p:cNvSpPr txBox="1"/>
          <p:nvPr/>
        </p:nvSpPr>
        <p:spPr>
          <a:xfrm>
            <a:off x="537485" y="4440142"/>
            <a:ext cx="526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/>
              <a:t>Clipboard / Form / Composition / Keyboard / Selection / Focus / Touch / UI / Image/ Wheel / Animation / Media / Transition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025AD-C6FF-7E49-9AE1-45FF2AD83D68}"/>
              </a:ext>
            </a:extLst>
          </p:cNvPr>
          <p:cNvSpPr txBox="1"/>
          <p:nvPr/>
        </p:nvSpPr>
        <p:spPr>
          <a:xfrm>
            <a:off x="537485" y="4040032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리액트가</a:t>
            </a:r>
            <a:r>
              <a:rPr kumimoji="1" lang="ko-KR" altLang="en-US" sz="1400" dirty="0"/>
              <a:t> 지원하는 이벤트 목록</a:t>
            </a:r>
          </a:p>
        </p:txBody>
      </p:sp>
    </p:spTree>
    <p:extLst>
      <p:ext uri="{BB962C8B-B14F-4D97-AF65-F5344CB8AC3E}">
        <p14:creationId xmlns:p14="http://schemas.microsoft.com/office/powerpoint/2010/main" val="1633371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3AA724F8-2C46-FC40-8B2E-63569F5BDE88}"/>
              </a:ext>
            </a:extLst>
          </p:cNvPr>
          <p:cNvSpPr txBox="1">
            <a:spLocks/>
          </p:cNvSpPr>
          <p:nvPr/>
        </p:nvSpPr>
        <p:spPr>
          <a:xfrm>
            <a:off x="537485" y="2076416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리스팅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7B265ABA-8227-0540-8947-02334F5C673D}"/>
              </a:ext>
            </a:extLst>
          </p:cNvPr>
          <p:cNvSpPr txBox="1">
            <a:spLocks/>
          </p:cNvSpPr>
          <p:nvPr/>
        </p:nvSpPr>
        <p:spPr>
          <a:xfrm>
            <a:off x="537485" y="2583448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배열혹은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여러개의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오브젝트로 되어있는 데이터를 반복적으로 표현할 수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컴포넌트를 반복적으로 렌더링 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0ED459C6-4883-E043-974C-16BC746F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560650-6C13-6F47-9017-6A09C770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47" y="1906560"/>
            <a:ext cx="5064369" cy="4119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8238BA-6917-BF40-91ED-BB2DE8D7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42" y="3323493"/>
            <a:ext cx="1363455" cy="2652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53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414393" y="1410238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Styling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414393" y="1842035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구성요소들의 디자인을 결정합니다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(CSS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같은 역할을 하며 문법도 비슷합니다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스타일을 처리하는 방법은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className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등을 활용하는 방법에서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부터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styledcompoenet</a:t>
            </a: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SCSS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 여러가지가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Google Shape;503;p30">
            <a:extLst>
              <a:ext uri="{FF2B5EF4-FFF2-40B4-BE49-F238E27FC236}">
                <a16:creationId xmlns:a16="http://schemas.microsoft.com/office/drawing/2014/main" id="{643052A7-2172-3948-843D-6E893D216058}"/>
              </a:ext>
            </a:extLst>
          </p:cNvPr>
          <p:cNvGrpSpPr/>
          <p:nvPr/>
        </p:nvGrpSpPr>
        <p:grpSpPr>
          <a:xfrm>
            <a:off x="414393" y="2765571"/>
            <a:ext cx="5593684" cy="1268407"/>
            <a:chOff x="445050" y="393000"/>
            <a:chExt cx="8253900" cy="1699575"/>
          </a:xfrm>
        </p:grpSpPr>
        <p:sp>
          <p:nvSpPr>
            <p:cNvPr id="11" name="Google Shape;504;p30">
              <a:extLst>
                <a:ext uri="{FF2B5EF4-FFF2-40B4-BE49-F238E27FC236}">
                  <a16:creationId xmlns:a16="http://schemas.microsoft.com/office/drawing/2014/main" id="{0F301989-A43C-604D-8642-400FBDE40031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-US" altLang="ko-KR" dirty="0" err="1"/>
                <a:t>npm</a:t>
              </a:r>
              <a:r>
                <a:rPr lang="en-US" altLang="ko-KR" dirty="0"/>
                <a:t> install styled-components</a:t>
              </a:r>
            </a:p>
          </p:txBody>
        </p:sp>
        <p:grpSp>
          <p:nvGrpSpPr>
            <p:cNvPr id="12" name="Google Shape;505;p30">
              <a:extLst>
                <a:ext uri="{FF2B5EF4-FFF2-40B4-BE49-F238E27FC236}">
                  <a16:creationId xmlns:a16="http://schemas.microsoft.com/office/drawing/2014/main" id="{C80E9AD0-E9B6-3D46-BE35-28DC26E30C6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3" name="Google Shape;506;p30">
                <a:extLst>
                  <a:ext uri="{FF2B5EF4-FFF2-40B4-BE49-F238E27FC236}">
                    <a16:creationId xmlns:a16="http://schemas.microsoft.com/office/drawing/2014/main" id="{F438D964-A8A6-E140-96C3-B2D108C054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7;p30">
                <a:extLst>
                  <a:ext uri="{FF2B5EF4-FFF2-40B4-BE49-F238E27FC236}">
                    <a16:creationId xmlns:a16="http://schemas.microsoft.com/office/drawing/2014/main" id="{6C954470-BE64-6248-890E-3B9E2215872F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8;p30">
                <a:extLst>
                  <a:ext uri="{FF2B5EF4-FFF2-40B4-BE49-F238E27FC236}">
                    <a16:creationId xmlns:a16="http://schemas.microsoft.com/office/drawing/2014/main" id="{2FB68B7D-6955-444A-97A1-C682963B273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9;p30">
                <a:extLst>
                  <a:ext uri="{FF2B5EF4-FFF2-40B4-BE49-F238E27FC236}">
                    <a16:creationId xmlns:a16="http://schemas.microsoft.com/office/drawing/2014/main" id="{6CA4EC0B-DF6A-2140-9594-2A2517273760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10B980D-0388-A54D-967F-0D584757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3" y="4322977"/>
            <a:ext cx="5593684" cy="1924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6DB306-603B-4140-BC17-353888B9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62" y="1782046"/>
            <a:ext cx="5459514" cy="32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414393" y="1410238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Router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414393" y="1842035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각기 다른 페이지를 처리하는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방법중에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하나입니다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라우팅을 나누어 다양한 페이지를 처리할 수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Google Shape;503;p30">
            <a:extLst>
              <a:ext uri="{FF2B5EF4-FFF2-40B4-BE49-F238E27FC236}">
                <a16:creationId xmlns:a16="http://schemas.microsoft.com/office/drawing/2014/main" id="{643052A7-2172-3948-843D-6E893D216058}"/>
              </a:ext>
            </a:extLst>
          </p:cNvPr>
          <p:cNvGrpSpPr/>
          <p:nvPr/>
        </p:nvGrpSpPr>
        <p:grpSpPr>
          <a:xfrm>
            <a:off x="414393" y="2765571"/>
            <a:ext cx="5593684" cy="1268407"/>
            <a:chOff x="445050" y="393000"/>
            <a:chExt cx="8253900" cy="1699575"/>
          </a:xfrm>
        </p:grpSpPr>
        <p:sp>
          <p:nvSpPr>
            <p:cNvPr id="11" name="Google Shape;504;p30">
              <a:extLst>
                <a:ext uri="{FF2B5EF4-FFF2-40B4-BE49-F238E27FC236}">
                  <a16:creationId xmlns:a16="http://schemas.microsoft.com/office/drawing/2014/main" id="{0F301989-A43C-604D-8642-400FBDE40031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" altLang="ko-KR" dirty="0" err="1"/>
                <a:t>npm</a:t>
              </a:r>
              <a:r>
                <a:rPr lang="en" altLang="ko-KR" dirty="0"/>
                <a:t> install react-router-</a:t>
              </a:r>
              <a:r>
                <a:rPr lang="en" altLang="ko-KR" dirty="0" err="1"/>
                <a:t>dom</a:t>
              </a:r>
              <a:r>
                <a:rPr lang="en" altLang="ko-KR" dirty="0"/>
                <a:t> </a:t>
              </a:r>
              <a:endParaRPr lang="en-US" altLang="ko-KR" dirty="0"/>
            </a:p>
          </p:txBody>
        </p:sp>
        <p:grpSp>
          <p:nvGrpSpPr>
            <p:cNvPr id="12" name="Google Shape;505;p30">
              <a:extLst>
                <a:ext uri="{FF2B5EF4-FFF2-40B4-BE49-F238E27FC236}">
                  <a16:creationId xmlns:a16="http://schemas.microsoft.com/office/drawing/2014/main" id="{C80E9AD0-E9B6-3D46-BE35-28DC26E30C6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3" name="Google Shape;506;p30">
                <a:extLst>
                  <a:ext uri="{FF2B5EF4-FFF2-40B4-BE49-F238E27FC236}">
                    <a16:creationId xmlns:a16="http://schemas.microsoft.com/office/drawing/2014/main" id="{F438D964-A8A6-E140-96C3-B2D108C054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7;p30">
                <a:extLst>
                  <a:ext uri="{FF2B5EF4-FFF2-40B4-BE49-F238E27FC236}">
                    <a16:creationId xmlns:a16="http://schemas.microsoft.com/office/drawing/2014/main" id="{6C954470-BE64-6248-890E-3B9E2215872F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8;p30">
                <a:extLst>
                  <a:ext uri="{FF2B5EF4-FFF2-40B4-BE49-F238E27FC236}">
                    <a16:creationId xmlns:a16="http://schemas.microsoft.com/office/drawing/2014/main" id="{2FB68B7D-6955-444A-97A1-C682963B273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9;p30">
                <a:extLst>
                  <a:ext uri="{FF2B5EF4-FFF2-40B4-BE49-F238E27FC236}">
                    <a16:creationId xmlns:a16="http://schemas.microsoft.com/office/drawing/2014/main" id="{6CA4EC0B-DF6A-2140-9594-2A2517273760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DA7DC-423F-FA4E-A4B6-0BA066A9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25" y="1445407"/>
            <a:ext cx="5727811" cy="50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425423" cy="1414816"/>
            <a:chOff x="2730714" y="2594127"/>
            <a:chExt cx="6425423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5321457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(HTTP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통신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26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022FBFAC-5CB8-084D-8A36-9DF852FD836E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React-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Axios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A19769FD-2D2F-0741-BAA4-ECE875424958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데이터의 송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수신을 편하게 만들어주는 라이브러리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" name="Google Shape;503;p30">
            <a:extLst>
              <a:ext uri="{FF2B5EF4-FFF2-40B4-BE49-F238E27FC236}">
                <a16:creationId xmlns:a16="http://schemas.microsoft.com/office/drawing/2014/main" id="{C70A4B2A-5BA2-EE48-BCE2-F362A4AC5D79}"/>
              </a:ext>
            </a:extLst>
          </p:cNvPr>
          <p:cNvGrpSpPr/>
          <p:nvPr/>
        </p:nvGrpSpPr>
        <p:grpSpPr>
          <a:xfrm>
            <a:off x="3151754" y="2275030"/>
            <a:ext cx="6159953" cy="1086237"/>
            <a:chOff x="460728" y="394649"/>
            <a:chExt cx="8253900" cy="1455481"/>
          </a:xfrm>
        </p:grpSpPr>
        <p:sp>
          <p:nvSpPr>
            <p:cNvPr id="7" name="Google Shape;504;p30">
              <a:extLst>
                <a:ext uri="{FF2B5EF4-FFF2-40B4-BE49-F238E27FC236}">
                  <a16:creationId xmlns:a16="http://schemas.microsoft.com/office/drawing/2014/main" id="{86A34A00-015B-4D46-9FF4-372104D0A6FF}"/>
                </a:ext>
              </a:extLst>
            </p:cNvPr>
            <p:cNvSpPr/>
            <p:nvPr/>
          </p:nvSpPr>
          <p:spPr>
            <a:xfrm>
              <a:off x="460728" y="547607"/>
              <a:ext cx="8253900" cy="1302523"/>
            </a:xfrm>
            <a:prstGeom prst="roundRect">
              <a:avLst>
                <a:gd name="adj" fmla="val 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altLang="ko-KR" dirty="0" err="1"/>
                <a:t>npm</a:t>
              </a:r>
              <a:r>
                <a:rPr lang="en" altLang="ko-KR" dirty="0"/>
                <a:t> install </a:t>
              </a:r>
              <a:r>
                <a:rPr lang="en-US" altLang="ko-KR" dirty="0" err="1"/>
                <a:t>axios</a:t>
              </a:r>
              <a:endParaRPr lang="en" altLang="ko-KR" dirty="0"/>
            </a:p>
          </p:txBody>
        </p:sp>
        <p:grpSp>
          <p:nvGrpSpPr>
            <p:cNvPr id="8" name="Google Shape;505;p30">
              <a:extLst>
                <a:ext uri="{FF2B5EF4-FFF2-40B4-BE49-F238E27FC236}">
                  <a16:creationId xmlns:a16="http://schemas.microsoft.com/office/drawing/2014/main" id="{2F8A8081-7663-9241-8C9A-77ED8E75F197}"/>
                </a:ext>
              </a:extLst>
            </p:cNvPr>
            <p:cNvGrpSpPr/>
            <p:nvPr/>
          </p:nvGrpSpPr>
          <p:grpSpPr>
            <a:xfrm>
              <a:off x="460728" y="394649"/>
              <a:ext cx="8253900" cy="392400"/>
              <a:chOff x="-8534797" y="394649"/>
              <a:chExt cx="8253900" cy="392400"/>
            </a:xfrm>
          </p:grpSpPr>
          <p:sp>
            <p:nvSpPr>
              <p:cNvPr id="9" name="Google Shape;506;p30">
                <a:extLst>
                  <a:ext uri="{FF2B5EF4-FFF2-40B4-BE49-F238E27FC236}">
                    <a16:creationId xmlns:a16="http://schemas.microsoft.com/office/drawing/2014/main" id="{7837D80E-39DF-9C42-B1B1-4AD1E1882C23}"/>
                  </a:ext>
                </a:extLst>
              </p:cNvPr>
              <p:cNvSpPr/>
              <p:nvPr/>
            </p:nvSpPr>
            <p:spPr>
              <a:xfrm>
                <a:off x="-8534797" y="394649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507;p30">
                <a:extLst>
                  <a:ext uri="{FF2B5EF4-FFF2-40B4-BE49-F238E27FC236}">
                    <a16:creationId xmlns:a16="http://schemas.microsoft.com/office/drawing/2014/main" id="{64C3E811-2858-544D-9231-B6E43D11B778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8;p30">
                <a:extLst>
                  <a:ext uri="{FF2B5EF4-FFF2-40B4-BE49-F238E27FC236}">
                    <a16:creationId xmlns:a16="http://schemas.microsoft.com/office/drawing/2014/main" id="{6147A86A-7D0F-E04F-B39C-03DCF212712D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9;p30">
                <a:extLst>
                  <a:ext uri="{FF2B5EF4-FFF2-40B4-BE49-F238E27FC236}">
                    <a16:creationId xmlns:a16="http://schemas.microsoft.com/office/drawing/2014/main" id="{432C3E66-3190-A349-BBFA-EBF23E652AFF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503;p30">
            <a:extLst>
              <a:ext uri="{FF2B5EF4-FFF2-40B4-BE49-F238E27FC236}">
                <a16:creationId xmlns:a16="http://schemas.microsoft.com/office/drawing/2014/main" id="{C6F98486-FA9A-244B-BF08-C69C9C19A40F}"/>
              </a:ext>
            </a:extLst>
          </p:cNvPr>
          <p:cNvGrpSpPr/>
          <p:nvPr/>
        </p:nvGrpSpPr>
        <p:grpSpPr>
          <a:xfrm>
            <a:off x="3151754" y="3758243"/>
            <a:ext cx="6159953" cy="1721946"/>
            <a:chOff x="445050" y="393000"/>
            <a:chExt cx="8253900" cy="2307285"/>
          </a:xfrm>
        </p:grpSpPr>
        <p:sp>
          <p:nvSpPr>
            <p:cNvPr id="14" name="Google Shape;504;p30">
              <a:extLst>
                <a:ext uri="{FF2B5EF4-FFF2-40B4-BE49-F238E27FC236}">
                  <a16:creationId xmlns:a16="http://schemas.microsoft.com/office/drawing/2014/main" id="{E7605F10-D641-334E-833D-7711C0BEC030}"/>
                </a:ext>
              </a:extLst>
            </p:cNvPr>
            <p:cNvSpPr/>
            <p:nvPr/>
          </p:nvSpPr>
          <p:spPr>
            <a:xfrm>
              <a:off x="445050" y="393000"/>
              <a:ext cx="8253900" cy="230728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-g react--cli</a:t>
              </a:r>
              <a:endParaRPr dirty="0"/>
            </a:p>
          </p:txBody>
        </p:sp>
        <p:grpSp>
          <p:nvGrpSpPr>
            <p:cNvPr id="15" name="Google Shape;505;p30">
              <a:extLst>
                <a:ext uri="{FF2B5EF4-FFF2-40B4-BE49-F238E27FC236}">
                  <a16:creationId xmlns:a16="http://schemas.microsoft.com/office/drawing/2014/main" id="{3CB399FC-46F2-0B4F-8084-AE1F3D6EB739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6" name="Google Shape;506;p30">
                <a:extLst>
                  <a:ext uri="{FF2B5EF4-FFF2-40B4-BE49-F238E27FC236}">
                    <a16:creationId xmlns:a16="http://schemas.microsoft.com/office/drawing/2014/main" id="{8A886393-4C6E-5640-B072-74CE99DBC254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7;p30">
                <a:extLst>
                  <a:ext uri="{FF2B5EF4-FFF2-40B4-BE49-F238E27FC236}">
                    <a16:creationId xmlns:a16="http://schemas.microsoft.com/office/drawing/2014/main" id="{9CF93174-3978-434E-91E0-602E6B0352F2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8;p30">
                <a:extLst>
                  <a:ext uri="{FF2B5EF4-FFF2-40B4-BE49-F238E27FC236}">
                    <a16:creationId xmlns:a16="http://schemas.microsoft.com/office/drawing/2014/main" id="{3351F514-6447-3B4C-A5D1-2D893C729B66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9;p30">
                <a:extLst>
                  <a:ext uri="{FF2B5EF4-FFF2-40B4-BE49-F238E27FC236}">
                    <a16:creationId xmlns:a16="http://schemas.microsoft.com/office/drawing/2014/main" id="{1347583C-9984-D548-BF1E-C0C5BB5526A8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4D179B1-5F57-5A4F-AAD8-38132B6F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54" y="4051094"/>
            <a:ext cx="6159953" cy="2170802"/>
          </a:xfrm>
          <a:prstGeom prst="rect">
            <a:avLst/>
          </a:prstGeom>
        </p:spPr>
      </p:pic>
      <p:sp>
        <p:nvSpPr>
          <p:cNvPr id="21" name="제목 20">
            <a:extLst>
              <a:ext uri="{FF2B5EF4-FFF2-40B4-BE49-F238E27FC236}">
                <a16:creationId xmlns:a16="http://schemas.microsoft.com/office/drawing/2014/main" id="{6D74FD6D-ADA8-D54D-9742-F7833733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프로그래밍 통신</a:t>
            </a:r>
          </a:p>
        </p:txBody>
      </p:sp>
    </p:spTree>
    <p:extLst>
      <p:ext uri="{BB962C8B-B14F-4D97-AF65-F5344CB8AC3E}">
        <p14:creationId xmlns:p14="http://schemas.microsoft.com/office/powerpoint/2010/main" val="208818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CA97D06-4CDF-4B40-BACB-9F2582A51452}"/>
              </a:ext>
            </a:extLst>
          </p:cNvPr>
          <p:cNvSpPr txBox="1">
            <a:spLocks/>
          </p:cNvSpPr>
          <p:nvPr/>
        </p:nvSpPr>
        <p:spPr>
          <a:xfrm>
            <a:off x="4447310" y="1213574"/>
            <a:ext cx="3297383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앱 어플리케이션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13CD3C-AC46-FD40-A23B-533145F5A721}"/>
              </a:ext>
            </a:extLst>
          </p:cNvPr>
          <p:cNvGrpSpPr/>
          <p:nvPr/>
        </p:nvGrpSpPr>
        <p:grpSpPr>
          <a:xfrm>
            <a:off x="4288378" y="2138336"/>
            <a:ext cx="3615241" cy="2908044"/>
            <a:chOff x="4288379" y="1974978"/>
            <a:chExt cx="3615241" cy="29080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325FAB-59CF-BB45-81D0-8E135A83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DC3E94-C7E9-FE47-BFD7-E82CC2161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C6A7A1-628C-DA45-B57E-FA02BEB2A582}"/>
              </a:ext>
            </a:extLst>
          </p:cNvPr>
          <p:cNvGrpSpPr/>
          <p:nvPr/>
        </p:nvGrpSpPr>
        <p:grpSpPr>
          <a:xfrm>
            <a:off x="7187057" y="2708444"/>
            <a:ext cx="1263923" cy="2461827"/>
            <a:chOff x="7335546" y="1974978"/>
            <a:chExt cx="1263923" cy="24618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C95AE9-0C37-3845-84DE-09A5F3F89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C0B930-DB05-CE49-8C2C-4FFB6B304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CBE00-335F-FF4D-9A11-65E893040639}"/>
              </a:ext>
            </a:extLst>
          </p:cNvPr>
          <p:cNvSpPr txBox="1"/>
          <p:nvPr/>
        </p:nvSpPr>
        <p:spPr>
          <a:xfrm>
            <a:off x="3356307" y="5820591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위와 같은 웹 어플리케이션 모바일 어플리케이션은</a:t>
            </a:r>
            <a:br>
              <a:rPr kumimoji="1" lang="en-US" altLang="ko-KR" dirty="0"/>
            </a:br>
            <a:r>
              <a:rPr kumimoji="1" lang="ko-KR" altLang="en-US" dirty="0"/>
              <a:t>어떤 원리로 동작하는가 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endParaRPr lang="ko-KR" altLang="en-US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20ACF8F6-82B0-FF48-A5B4-70D91DC505B9}"/>
              </a:ext>
            </a:extLst>
          </p:cNvPr>
          <p:cNvSpPr txBox="1">
            <a:spLocks/>
          </p:cNvSpPr>
          <p:nvPr/>
        </p:nvSpPr>
        <p:spPr>
          <a:xfrm>
            <a:off x="3151754" y="128136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927A65-6FA1-2B4B-B437-1DB4A08BA0C0}"/>
              </a:ext>
            </a:extLst>
          </p:cNvPr>
          <p:cNvGrpSpPr/>
          <p:nvPr/>
        </p:nvGrpSpPr>
        <p:grpSpPr>
          <a:xfrm>
            <a:off x="9379680" y="2073592"/>
            <a:ext cx="848411" cy="1652506"/>
            <a:chOff x="7335546" y="1974978"/>
            <a:chExt cx="1263923" cy="24618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1FC6A8-9202-3E4F-809A-D5E3E6219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8DE3C2-EF66-8343-8160-EDEFE7A3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18A78D1-BC35-194B-A371-D0DE1A6C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19" y="1880136"/>
            <a:ext cx="2430046" cy="206215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F65276A-736F-CE45-BE3E-F0C5D2257555}"/>
              </a:ext>
            </a:extLst>
          </p:cNvPr>
          <p:cNvGraphicFramePr>
            <a:graphicFrameLocks noGrp="1"/>
          </p:cNvGraphicFramePr>
          <p:nvPr/>
        </p:nvGraphicFramePr>
        <p:xfrm>
          <a:off x="938194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3834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127061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사용자의 요청에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웹 어플리케이션 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DA43D69-32F7-3040-AD9A-081124210C43}"/>
              </a:ext>
            </a:extLst>
          </p:cNvPr>
          <p:cNvGraphicFramePr>
            <a:graphicFrameLocks noGrp="1"/>
          </p:cNvGraphicFramePr>
          <p:nvPr/>
        </p:nvGraphicFramePr>
        <p:xfrm>
          <a:off x="4538195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22945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327950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클라이언트의 요청을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인터넷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인트라넷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E789CD9-B137-FD4A-AAB5-A93889C1FE25}"/>
              </a:ext>
            </a:extLst>
          </p:cNvPr>
          <p:cNvGraphicFramePr>
            <a:graphicFrameLocks noGrp="1"/>
          </p:cNvGraphicFramePr>
          <p:nvPr/>
        </p:nvGraphicFramePr>
        <p:xfrm>
          <a:off x="8138196" y="4593965"/>
          <a:ext cx="3150895" cy="1651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92653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458242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사용자와 </a:t>
                      </a:r>
                      <a:r>
                        <a:rPr lang="ko-KR" altLang="en-US" sz="1200" dirty="0" err="1"/>
                        <a:t>인터렉션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사용자가 사용하는 프로그램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안드로이드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IOS </a:t>
                      </a:r>
                      <a:r>
                        <a:rPr lang="ko-KR" altLang="en-US" sz="1200" dirty="0"/>
                        <a:t>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웹 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IOT </a:t>
                      </a:r>
                      <a:r>
                        <a:rPr lang="ko-KR" altLang="en-US" sz="1200" dirty="0"/>
                        <a:t>디바이스 등등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9D07CA56-0D63-0341-AAD4-79467795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12" y="2096323"/>
            <a:ext cx="1629775" cy="1629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4F406AB-662D-BB41-8361-5B384FC55D24}"/>
              </a:ext>
            </a:extLst>
          </p:cNvPr>
          <p:cNvCxnSpPr>
            <a:cxnSpLocks/>
          </p:cNvCxnSpPr>
          <p:nvPr/>
        </p:nvCxnSpPr>
        <p:spPr>
          <a:xfrm flipH="1">
            <a:off x="7606520" y="2558784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34E4CFF-5B52-A840-ACD9-6CDA82BA21B8}"/>
              </a:ext>
            </a:extLst>
          </p:cNvPr>
          <p:cNvCxnSpPr>
            <a:cxnSpLocks/>
          </p:cNvCxnSpPr>
          <p:nvPr/>
        </p:nvCxnSpPr>
        <p:spPr>
          <a:xfrm flipH="1">
            <a:off x="3879573" y="2613660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FCF803-79F5-7345-8D2F-5F0ABF7D4644}"/>
              </a:ext>
            </a:extLst>
          </p:cNvPr>
          <p:cNvCxnSpPr>
            <a:cxnSpLocks/>
          </p:cNvCxnSpPr>
          <p:nvPr/>
        </p:nvCxnSpPr>
        <p:spPr>
          <a:xfrm>
            <a:off x="3936073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0031D9-A69D-D14F-ACA0-D1EDE469A6AB}"/>
              </a:ext>
            </a:extLst>
          </p:cNvPr>
          <p:cNvCxnSpPr>
            <a:cxnSpLocks/>
          </p:cNvCxnSpPr>
          <p:nvPr/>
        </p:nvCxnSpPr>
        <p:spPr>
          <a:xfrm>
            <a:off x="7663020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49DC39-2DCC-9347-A27F-57651F0AEDD4}"/>
              </a:ext>
            </a:extLst>
          </p:cNvPr>
          <p:cNvSpPr txBox="1"/>
          <p:nvPr/>
        </p:nvSpPr>
        <p:spPr>
          <a:xfrm>
            <a:off x="7328006" y="2715179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EEF95-132C-F14C-A839-CD76103E7F0F}"/>
              </a:ext>
            </a:extLst>
          </p:cNvPr>
          <p:cNvSpPr txBox="1"/>
          <p:nvPr/>
        </p:nvSpPr>
        <p:spPr>
          <a:xfrm>
            <a:off x="3614563" y="2705553"/>
            <a:ext cx="17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14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E54B00AC-0BF0-D148-89B2-4540BBE53AE5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Axios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F19A252F-A718-EA4F-B707-54C2571F2480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데이터의 송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수신을 편하게 만들어주는 라이브러리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455E4-7C71-9C43-A750-A3CB7475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2090241"/>
            <a:ext cx="3810000" cy="391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22BF8-4747-FA40-8C87-D0DFBD55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66" y="4526742"/>
            <a:ext cx="6460067" cy="1475099"/>
          </a:xfrm>
          <a:prstGeom prst="rect">
            <a:avLst/>
          </a:prstGeom>
        </p:spPr>
      </p:pic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987091E2-BB1A-CB43-A133-4F201A568656}"/>
              </a:ext>
            </a:extLst>
          </p:cNvPr>
          <p:cNvCxnSpPr>
            <a:cxnSpLocks/>
          </p:cNvCxnSpPr>
          <p:nvPr/>
        </p:nvCxnSpPr>
        <p:spPr>
          <a:xfrm flipV="1">
            <a:off x="4157133" y="2743201"/>
            <a:ext cx="1032933" cy="10329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1DF963AA-26AF-C54E-9362-537A2A131373}"/>
              </a:ext>
            </a:extLst>
          </p:cNvPr>
          <p:cNvSpPr txBox="1">
            <a:spLocks/>
          </p:cNvSpPr>
          <p:nvPr/>
        </p:nvSpPr>
        <p:spPr>
          <a:xfrm>
            <a:off x="5222397" y="2605979"/>
            <a:ext cx="6567621" cy="139875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naver.com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방식으로 데이터를 요청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방식은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axios.post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({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url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}, {option}).then({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이후 수행할 내용 및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})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E54B00AC-0BF0-D148-89B2-4540BBE53AE5}"/>
              </a:ext>
            </a:extLst>
          </p:cNvPr>
          <p:cNvSpPr txBox="1">
            <a:spLocks/>
          </p:cNvSpPr>
          <p:nvPr/>
        </p:nvSpPr>
        <p:spPr>
          <a:xfrm>
            <a:off x="3458315" y="1261882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실습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뉴스 검색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만들기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51C16A-7189-0949-B0B7-5AA6B3A0C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3"/>
          <a:stretch/>
        </p:blipFill>
        <p:spPr>
          <a:xfrm>
            <a:off x="2427861" y="2204987"/>
            <a:ext cx="2950101" cy="394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DC1CB-19E8-7649-8218-6B9F60FA398C}"/>
              </a:ext>
            </a:extLst>
          </p:cNvPr>
          <p:cNvSpPr txBox="1"/>
          <p:nvPr/>
        </p:nvSpPr>
        <p:spPr>
          <a:xfrm>
            <a:off x="6814039" y="3263862"/>
            <a:ext cx="3095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&lt;Header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r>
              <a:rPr kumimoji="1" lang="en-US" altLang="ko-KR" dirty="0"/>
              <a:t>&lt;Search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r>
              <a:rPr kumimoji="1" lang="en-US" altLang="ko-KR" dirty="0"/>
              <a:t>&lt;List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개의 컴포넌트로 구성할 것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54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4276F89-09BD-7C40-9995-8ABC4EB1D724}"/>
              </a:ext>
            </a:extLst>
          </p:cNvPr>
          <p:cNvGrpSpPr/>
          <p:nvPr/>
        </p:nvGrpSpPr>
        <p:grpSpPr>
          <a:xfrm>
            <a:off x="2530298" y="2594127"/>
            <a:ext cx="4222127" cy="1414816"/>
            <a:chOff x="2730714" y="2594127"/>
            <a:chExt cx="4222127" cy="14148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FD6336-312B-A64F-AC93-F317EE3ABF2B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2020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리더스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6" name="사각형: 둥근 모서리 18">
              <a:extLst>
                <a:ext uri="{FF2B5EF4-FFF2-40B4-BE49-F238E27FC236}">
                  <a16:creationId xmlns:a16="http://schemas.microsoft.com/office/drawing/2014/main" id="{83E70F81-374A-E74B-AEC8-79E47D1B47AE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890AB2-A25C-8549-84A8-E99E5275ECB0}"/>
                </a:ext>
              </a:extLst>
            </p:cNvPr>
            <p:cNvSpPr/>
            <p:nvPr/>
          </p:nvSpPr>
          <p:spPr>
            <a:xfrm>
              <a:off x="3834680" y="2993189"/>
              <a:ext cx="3118161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API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란 무엇인가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86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6D2AAA43-A9DB-6148-9BC2-ED1C5C04DCE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네번째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POST-MAN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E540D5ED-0DD5-C047-A373-771212FCD3B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요청과 응답을 쉽게 만들고 쉽게 확인할 수 있는 프로그램입니다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간단하게 요청을 테스트 해볼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A01DD-21E8-A449-843C-E39D69A0670C}"/>
              </a:ext>
            </a:extLst>
          </p:cNvPr>
          <p:cNvSpPr/>
          <p:nvPr/>
        </p:nvSpPr>
        <p:spPr>
          <a:xfrm>
            <a:off x="2921285" y="2633098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>
                <a:solidFill>
                  <a:srgbClr val="00B0F0"/>
                </a:solidFill>
              </a:rPr>
              <a:t>https://</a:t>
            </a:r>
            <a:r>
              <a:rPr lang="en" altLang="ko-KR" dirty="0" err="1">
                <a:solidFill>
                  <a:srgbClr val="00B0F0"/>
                </a:solidFill>
              </a:rPr>
              <a:t>www.postman.com</a:t>
            </a:r>
            <a:r>
              <a:rPr lang="en" altLang="ko-KR" dirty="0">
                <a:solidFill>
                  <a:srgbClr val="00B0F0"/>
                </a:solidFill>
              </a:rPr>
              <a:t>/downloads/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4DCF7-9551-0441-B25A-AD29BDB2D325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A84E4-72E4-F146-8BB7-B7DD89FA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3254887"/>
            <a:ext cx="6095999" cy="3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80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AE3B95FA-E296-C84B-87E4-AD6EE60B3F15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는 무엇인가요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60968696-7F93-F246-B997-4EEEB1DE51B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API(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Application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Programming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Interface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응용 프로그램 프로그래밍 인터페이스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응용 프로그램에서 사용할 수 있도록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운영 체제나 프로그래밍 언어가 제공하는 기능을 제어할 수 있게 만든 인터페이스를 뜻한다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Web 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개발자 혹은 어플리케이션이 쉽게 데이터에 접근하고 제공 받을 수 있게 만든 인터페이스입니다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5EB294-3296-E24F-AEB8-686F82B207C4}"/>
              </a:ext>
            </a:extLst>
          </p:cNvPr>
          <p:cNvSpPr/>
          <p:nvPr/>
        </p:nvSpPr>
        <p:spPr>
          <a:xfrm>
            <a:off x="2921285" y="2683202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www.data.go.kr</a:t>
            </a:r>
            <a:endParaRPr kumimoji="1" lang="en" altLang="ko-KR" dirty="0">
              <a:solidFill>
                <a:srgbClr val="00B0F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F7D0F-FAA3-E244-AE89-CD1917FC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26" y="3539894"/>
            <a:ext cx="6421348" cy="28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44CA1C26-F4F1-464B-8695-23D5D62F219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활용하기 위해서는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91520BE7-47E0-B34F-852A-91837C2D62A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들은 제공하는 기관 혹은 업체에 따라 각기 다른 요구사항을 포함하고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특정서비스는 회원 가입을 어떤 서비스는 사업체나 혹은 여러가지 인증들을 필요로 하는 경우가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요청을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Key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혹은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Token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등과 같은 인증 값을 요구하는 경우가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8E6336-E367-D941-B8D1-A3E46777CEE6}"/>
              </a:ext>
            </a:extLst>
          </p:cNvPr>
          <p:cNvSpPr/>
          <p:nvPr/>
        </p:nvSpPr>
        <p:spPr>
          <a:xfrm>
            <a:off x="2921285" y="2617485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newsapi.org</a:t>
            </a:r>
            <a:r>
              <a:rPr kumimoji="1" lang="en" altLang="ko-KR" dirty="0">
                <a:solidFill>
                  <a:srgbClr val="00B0F0"/>
                </a:solidFill>
              </a:rPr>
              <a:t>/register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DDB258-43F6-4B43-B576-BE6A72B6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41" y="3225682"/>
            <a:ext cx="5497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5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90B8CE67-7C89-1A49-973D-3EAC97317A0C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POSTMAN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사용하여 테스트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269CB4B-DB2C-CF40-AA55-76AC9070F792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POST-MAN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을 통해 다양한 요청들을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사용법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690E08-2460-9B4B-A410-72604ADD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8" y="2071762"/>
            <a:ext cx="8239423" cy="464429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D2689C-A353-8141-A704-F04F0CEF0279}"/>
              </a:ext>
            </a:extLst>
          </p:cNvPr>
          <p:cNvSpPr/>
          <p:nvPr/>
        </p:nvSpPr>
        <p:spPr>
          <a:xfrm>
            <a:off x="4407613" y="2439909"/>
            <a:ext cx="421241" cy="421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AEC5-E6FE-494B-8C43-3A6E9423C44D}"/>
              </a:ext>
            </a:extLst>
          </p:cNvPr>
          <p:cNvSpPr txBox="1"/>
          <p:nvPr/>
        </p:nvSpPr>
        <p:spPr>
          <a:xfrm>
            <a:off x="4828854" y="2883596"/>
            <a:ext cx="484428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Click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6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5684190" cy="1414816"/>
            <a:chOff x="2730714" y="2594127"/>
            <a:chExt cx="5684190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777096" y="3099576"/>
              <a:ext cx="4637808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금융위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3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오픈뱅킹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API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활용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0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6C4A3166-73CA-E54F-98EA-7AEE128E12B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4C517553-771E-4546-9C05-3C3BC04362B1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은행권 공동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은행 공동의 인프라를 구축하여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이용기관이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한번의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가입만으로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시중은행의 공통된 서비스를 오픈 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형태로 사용할 수 있는 플랫폼 서비스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A510E-CB13-6141-AC73-902D5267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14" y="2938459"/>
            <a:ext cx="8218449" cy="3336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8DAAE-DBB7-314F-84B9-583046B4CB0C}"/>
              </a:ext>
            </a:extLst>
          </p:cNvPr>
          <p:cNvSpPr txBox="1"/>
          <p:nvPr/>
        </p:nvSpPr>
        <p:spPr>
          <a:xfrm>
            <a:off x="3501483" y="2205000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 인증이 필요함으로 가입에 시간이 걸립니다</a:t>
            </a:r>
          </a:p>
        </p:txBody>
      </p:sp>
    </p:spTree>
    <p:extLst>
      <p:ext uri="{BB962C8B-B14F-4D97-AF65-F5344CB8AC3E}">
        <p14:creationId xmlns:p14="http://schemas.microsoft.com/office/powerpoint/2010/main" val="129242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20ACF8F6-82B0-FF48-A5B4-70D91DC505B9}"/>
              </a:ext>
            </a:extLst>
          </p:cNvPr>
          <p:cNvSpPr txBox="1">
            <a:spLocks/>
          </p:cNvSpPr>
          <p:nvPr/>
        </p:nvSpPr>
        <p:spPr>
          <a:xfrm>
            <a:off x="3151754" y="128136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927A65-6FA1-2B4B-B437-1DB4A08BA0C0}"/>
              </a:ext>
            </a:extLst>
          </p:cNvPr>
          <p:cNvGrpSpPr/>
          <p:nvPr/>
        </p:nvGrpSpPr>
        <p:grpSpPr>
          <a:xfrm>
            <a:off x="9379680" y="2073592"/>
            <a:ext cx="848411" cy="1652506"/>
            <a:chOff x="7335546" y="1974978"/>
            <a:chExt cx="1263923" cy="24618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1FC6A8-9202-3E4F-809A-D5E3E6219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8DE3C2-EF66-8343-8160-EDEFE7A3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18A78D1-BC35-194B-A371-D0DE1A6C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19" y="1880136"/>
            <a:ext cx="2430046" cy="206215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F65276A-736F-CE45-BE3E-F0C5D2257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13097"/>
              </p:ext>
            </p:extLst>
          </p:nvPr>
        </p:nvGraphicFramePr>
        <p:xfrm>
          <a:off x="938194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3834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127061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사용자의 요청에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웹 어플리케이션 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DA43D69-32F7-3040-AD9A-081124210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05737"/>
              </p:ext>
            </p:extLst>
          </p:nvPr>
        </p:nvGraphicFramePr>
        <p:xfrm>
          <a:off x="4538195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22945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327950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클라이언트의 요청을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인터넷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인트라넷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E789CD9-B137-FD4A-AAB5-A93889C1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34347"/>
              </p:ext>
            </p:extLst>
          </p:nvPr>
        </p:nvGraphicFramePr>
        <p:xfrm>
          <a:off x="8138196" y="4593965"/>
          <a:ext cx="3150895" cy="1651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92653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458242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사용자와 </a:t>
                      </a:r>
                      <a:r>
                        <a:rPr lang="ko-KR" altLang="en-US" sz="1200" dirty="0" err="1"/>
                        <a:t>인터렉션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사용자가 사용하는 프로그램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안드로이드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IOS </a:t>
                      </a:r>
                      <a:r>
                        <a:rPr lang="ko-KR" altLang="en-US" sz="1200" dirty="0"/>
                        <a:t>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웹 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IOT </a:t>
                      </a:r>
                      <a:r>
                        <a:rPr lang="ko-KR" altLang="en-US" sz="1200" dirty="0"/>
                        <a:t>디바이스 등등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9D07CA56-0D63-0341-AAD4-79467795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12" y="2096323"/>
            <a:ext cx="1629775" cy="1629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4F406AB-662D-BB41-8361-5B384FC55D24}"/>
              </a:ext>
            </a:extLst>
          </p:cNvPr>
          <p:cNvCxnSpPr>
            <a:cxnSpLocks/>
          </p:cNvCxnSpPr>
          <p:nvPr/>
        </p:nvCxnSpPr>
        <p:spPr>
          <a:xfrm flipH="1">
            <a:off x="7606520" y="2558784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34E4CFF-5B52-A840-ACD9-6CDA82BA21B8}"/>
              </a:ext>
            </a:extLst>
          </p:cNvPr>
          <p:cNvCxnSpPr>
            <a:cxnSpLocks/>
          </p:cNvCxnSpPr>
          <p:nvPr/>
        </p:nvCxnSpPr>
        <p:spPr>
          <a:xfrm flipH="1">
            <a:off x="3879573" y="2613660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FCF803-79F5-7345-8D2F-5F0ABF7D4644}"/>
              </a:ext>
            </a:extLst>
          </p:cNvPr>
          <p:cNvCxnSpPr>
            <a:cxnSpLocks/>
          </p:cNvCxnSpPr>
          <p:nvPr/>
        </p:nvCxnSpPr>
        <p:spPr>
          <a:xfrm>
            <a:off x="3936073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0031D9-A69D-D14F-ACA0-D1EDE469A6AB}"/>
              </a:ext>
            </a:extLst>
          </p:cNvPr>
          <p:cNvCxnSpPr>
            <a:cxnSpLocks/>
          </p:cNvCxnSpPr>
          <p:nvPr/>
        </p:nvCxnSpPr>
        <p:spPr>
          <a:xfrm>
            <a:off x="7663020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49DC39-2DCC-9347-A27F-57651F0AEDD4}"/>
              </a:ext>
            </a:extLst>
          </p:cNvPr>
          <p:cNvSpPr txBox="1"/>
          <p:nvPr/>
        </p:nvSpPr>
        <p:spPr>
          <a:xfrm>
            <a:off x="7328006" y="2715179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EEF95-132C-F14C-A839-CD76103E7F0F}"/>
              </a:ext>
            </a:extLst>
          </p:cNvPr>
          <p:cNvSpPr txBox="1"/>
          <p:nvPr/>
        </p:nvSpPr>
        <p:spPr>
          <a:xfrm>
            <a:off x="3614563" y="2705553"/>
            <a:ext cx="17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36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6FD24C6-9505-3E4F-9157-86465E64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금융위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서비스 신청하기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8CCDC-F120-A542-B34B-81BC4FFC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9" y="2527104"/>
            <a:ext cx="10437541" cy="3589117"/>
          </a:xfrm>
          <a:prstGeom prst="rect">
            <a:avLst/>
          </a:prstGeom>
        </p:spPr>
      </p:pic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B953C4D-961D-F34D-9E1E-750374BB5DAA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서비스 신청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206F35C1-C26B-4D43-91BB-078F5388055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금융위의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활용하기 위해 각기 다른 서비스를 이용중으로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변경해야합니다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서비스 관리로 이동하여 서비스 사용 신청을 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06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6FD24C6-9505-3E4F-9157-86465E64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금융위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서비스 신청하기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B953C4D-961D-F34D-9E1E-750374BB5DAA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APP KEY / SECRET KEY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발급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206F35C1-C26B-4D43-91BB-078F5388055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사용하기에 반드시 필요한 필수 값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Secret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key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발급받기 위해서는 비밀번호입력이 필요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Callback URL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반드시 입력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FFFE0E-353B-4241-A2AC-E184AF55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666" y="3057328"/>
            <a:ext cx="6976667" cy="357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E5944-5186-E44F-B46F-86772DF28365}"/>
              </a:ext>
            </a:extLst>
          </p:cNvPr>
          <p:cNvSpPr txBox="1"/>
          <p:nvPr/>
        </p:nvSpPr>
        <p:spPr>
          <a:xfrm>
            <a:off x="4335228" y="2420474"/>
            <a:ext cx="352154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http://localhost:3000/</a:t>
            </a:r>
            <a:r>
              <a:rPr kumimoji="1" lang="en-US" altLang="ko-KR" dirty="0" err="1"/>
              <a:t>authResult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781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2114CE5-6715-D644-A401-00FD392AFB07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APP KEY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APP SECRET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55A75AB9-6DB4-C743-949E-01953F3B284D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31B45DC-254B-9446-B7FB-8AE699DC21A1}"/>
              </a:ext>
            </a:extLst>
          </p:cNvPr>
          <p:cNvSpPr/>
          <p:nvPr/>
        </p:nvSpPr>
        <p:spPr>
          <a:xfrm>
            <a:off x="2282414" y="2890903"/>
            <a:ext cx="1549400" cy="9237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APP KEY</a:t>
            </a:r>
            <a:endParaRPr kumimoji="1" lang="ko-KR" altLang="en-US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36BFC51-13A6-444D-BAA7-02E5B56280F7}"/>
              </a:ext>
            </a:extLst>
          </p:cNvPr>
          <p:cNvSpPr/>
          <p:nvPr/>
        </p:nvSpPr>
        <p:spPr>
          <a:xfrm>
            <a:off x="2282414" y="4176434"/>
            <a:ext cx="1549400" cy="9237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APP SECRET</a:t>
            </a:r>
            <a:endParaRPr kumimoji="1" lang="ko-KR" altLang="en-US" b="1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81370648-673E-9D4E-AA48-A870DAE6BE3B}"/>
              </a:ext>
            </a:extLst>
          </p:cNvPr>
          <p:cNvSpPr txBox="1">
            <a:spLocks/>
          </p:cNvSpPr>
          <p:nvPr/>
        </p:nvSpPr>
        <p:spPr>
          <a:xfrm>
            <a:off x="3517041" y="1618665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화면이 하나로 구성되어 있는 어플리케이션은 거의 없음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화면을 전환하고 용도에 맞는 화면을 쉽게 구분하고 보여주기 위한 라이브러리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C6953-3FDA-3F48-A50C-0775914DC11A}"/>
              </a:ext>
            </a:extLst>
          </p:cNvPr>
          <p:cNvSpPr txBox="1"/>
          <p:nvPr/>
        </p:nvSpPr>
        <p:spPr>
          <a:xfrm>
            <a:off x="3941088" y="3332665"/>
            <a:ext cx="15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App Key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3650B-C1FC-BB4A-8F08-7F161A5FA009}"/>
              </a:ext>
            </a:extLst>
          </p:cNvPr>
          <p:cNvSpPr txBox="1"/>
          <p:nvPr/>
        </p:nvSpPr>
        <p:spPr>
          <a:xfrm>
            <a:off x="3941088" y="4568094"/>
            <a:ext cx="175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Secret Key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198C1-2611-B04E-B337-630461B2A843}"/>
              </a:ext>
            </a:extLst>
          </p:cNvPr>
          <p:cNvSpPr txBox="1"/>
          <p:nvPr/>
        </p:nvSpPr>
        <p:spPr>
          <a:xfrm>
            <a:off x="5762214" y="3347998"/>
            <a:ext cx="44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rgbClr val="FF0000"/>
                </a:solidFill>
              </a:rPr>
              <a:t>l7xxe840074288574eeabb346f15f7a3d6af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3DAA-E8E5-B54F-A3EE-59751B2A56D7}"/>
              </a:ext>
            </a:extLst>
          </p:cNvPr>
          <p:cNvSpPr txBox="1"/>
          <p:nvPr/>
        </p:nvSpPr>
        <p:spPr>
          <a:xfrm>
            <a:off x="5808985" y="4564894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rgbClr val="FF0000"/>
                </a:solidFill>
              </a:rPr>
              <a:t>f8449d6220b54dddb892a262409c3e07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3A07F-2B08-CE4A-AB9C-A2ACB04D3CFE}"/>
              </a:ext>
            </a:extLst>
          </p:cNvPr>
          <p:cNvSpPr txBox="1"/>
          <p:nvPr/>
        </p:nvSpPr>
        <p:spPr>
          <a:xfrm>
            <a:off x="3941088" y="2959389"/>
            <a:ext cx="488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서비스의 소유주를 구분하기 위한 </a:t>
            </a:r>
            <a:r>
              <a:rPr kumimoji="1" lang="ko-KR" altLang="en-US" dirty="0" err="1"/>
              <a:t>고유값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(ID)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EA95-82B4-AA4C-9A9D-EB8BF119096F}"/>
              </a:ext>
            </a:extLst>
          </p:cNvPr>
          <p:cNvSpPr txBox="1"/>
          <p:nvPr/>
        </p:nvSpPr>
        <p:spPr>
          <a:xfrm>
            <a:off x="3935714" y="4186154"/>
            <a:ext cx="539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서비스 소유주를 확인하기 위한 </a:t>
            </a:r>
            <a:r>
              <a:rPr kumimoji="1" lang="ko-KR" altLang="en-US" dirty="0" err="1"/>
              <a:t>고유값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(Password)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5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Oauth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2.0 with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DB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손해보험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정보에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서비스에게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1E542D-0689-EB4B-8FDC-83F43341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20" y="2593009"/>
            <a:ext cx="6946798" cy="3454030"/>
          </a:xfrm>
          <a:prstGeom prst="rect">
            <a:avLst/>
          </a:prstGeom>
        </p:spPr>
      </p:pic>
      <p:sp>
        <p:nvSpPr>
          <p:cNvPr id="13" name="사각형 설명선[R] 12">
            <a:extLst>
              <a:ext uri="{FF2B5EF4-FFF2-40B4-BE49-F238E27FC236}">
                <a16:creationId xmlns:a16="http://schemas.microsoft.com/office/drawing/2014/main" id="{E437FEEA-C351-0844-91BF-61D7572557A8}"/>
              </a:ext>
            </a:extLst>
          </p:cNvPr>
          <p:cNvSpPr/>
          <p:nvPr/>
        </p:nvSpPr>
        <p:spPr>
          <a:xfrm>
            <a:off x="8817837" y="2270044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인증 서버에서 자원 </a:t>
            </a:r>
            <a:endParaRPr kumimoji="1" lang="en-US" altLang="ko-KR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인증을 받으셨나요 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사각형 설명선[R] 13">
            <a:extLst>
              <a:ext uri="{FF2B5EF4-FFF2-40B4-BE49-F238E27FC236}">
                <a16:creationId xmlns:a16="http://schemas.microsoft.com/office/drawing/2014/main" id="{C5C7E3C8-CA7C-D04A-A134-BBE314DB44A8}"/>
              </a:ext>
            </a:extLst>
          </p:cNvPr>
          <p:cNvSpPr/>
          <p:nvPr/>
        </p:nvSpPr>
        <p:spPr>
          <a:xfrm>
            <a:off x="8817836" y="3825960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본인 맞으시죠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사각형 설명선[R] 14">
            <a:extLst>
              <a:ext uri="{FF2B5EF4-FFF2-40B4-BE49-F238E27FC236}">
                <a16:creationId xmlns:a16="http://schemas.microsoft.com/office/drawing/2014/main" id="{F66A465C-CDBE-7242-AF3B-9AAA9BA2BBC6}"/>
              </a:ext>
            </a:extLst>
          </p:cNvPr>
          <p:cNvSpPr/>
          <p:nvPr/>
        </p:nvSpPr>
        <p:spPr>
          <a:xfrm>
            <a:off x="2462822" y="3045197"/>
            <a:ext cx="2191081" cy="322964"/>
          </a:xfrm>
          <a:prstGeom prst="wedgeRectCallout">
            <a:avLst>
              <a:gd name="adj1" fmla="val -33522"/>
              <a:gd name="adj2" fmla="val 132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 서비스 </a:t>
            </a:r>
            <a:r>
              <a:rPr kumimoji="1" lang="ko-KR" altLang="en-US" sz="11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쓰고싶은데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27535-3FAA-F149-B8A3-5C5CF4BA24A7}"/>
              </a:ext>
            </a:extLst>
          </p:cNvPr>
          <p:cNvSpPr txBox="1"/>
          <p:nvPr/>
        </p:nvSpPr>
        <p:spPr>
          <a:xfrm>
            <a:off x="5906995" y="3505960"/>
            <a:ext cx="2191081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AccessToken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발급</a:t>
            </a:r>
          </a:p>
        </p:txBody>
      </p:sp>
    </p:spTree>
    <p:extLst>
      <p:ext uri="{BB962C8B-B14F-4D97-AF65-F5344CB8AC3E}">
        <p14:creationId xmlns:p14="http://schemas.microsoft.com/office/powerpoint/2010/main" val="18107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Oauth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2.0 with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910DEB3-F968-A640-A826-FF93FA132BC7}"/>
              </a:ext>
            </a:extLst>
          </p:cNvPr>
          <p:cNvSpPr/>
          <p:nvPr/>
        </p:nvSpPr>
        <p:spPr>
          <a:xfrm>
            <a:off x="3216903" y="2867099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4835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15480B6E-6ABE-A14D-86AA-6027B327AC49}"/>
              </a:ext>
            </a:extLst>
          </p:cNvPr>
          <p:cNvSpPr/>
          <p:nvPr/>
        </p:nvSpPr>
        <p:spPr>
          <a:xfrm>
            <a:off x="7237048" y="2867099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75EF1C0E-7C5D-D849-AC3D-E38EA6C86CE7}"/>
              </a:ext>
            </a:extLst>
          </p:cNvPr>
          <p:cNvSpPr/>
          <p:nvPr/>
        </p:nvSpPr>
        <p:spPr>
          <a:xfrm>
            <a:off x="3209145" y="2702534"/>
            <a:ext cx="2435618" cy="329126"/>
          </a:xfrm>
          <a:prstGeom prst="rect">
            <a:avLst/>
          </a:prstGeom>
          <a:solidFill>
            <a:srgbClr val="4835CB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자원 소유자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(Resource Owner)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6B124431-7E34-7743-A515-CF4A526841EA}"/>
              </a:ext>
            </a:extLst>
          </p:cNvPr>
          <p:cNvSpPr/>
          <p:nvPr/>
        </p:nvSpPr>
        <p:spPr>
          <a:xfrm>
            <a:off x="7219130" y="2702534"/>
            <a:ext cx="2435618" cy="329126"/>
          </a:xfrm>
          <a:prstGeom prst="rect">
            <a:avLst/>
          </a:pr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자원 서버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(Resource Server)</a:t>
            </a: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10B796B4-54BA-1C42-AD68-C5B00116CD9D}"/>
              </a:ext>
            </a:extLst>
          </p:cNvPr>
          <p:cNvSpPr/>
          <p:nvPr/>
        </p:nvSpPr>
        <p:spPr>
          <a:xfrm>
            <a:off x="3224661" y="4992771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8A5E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6" name="Rounded Rectangle 13">
            <a:extLst>
              <a:ext uri="{FF2B5EF4-FFF2-40B4-BE49-F238E27FC236}">
                <a16:creationId xmlns:a16="http://schemas.microsoft.com/office/drawing/2014/main" id="{16A672CD-D795-A841-9B81-0477E1FF142A}"/>
              </a:ext>
            </a:extLst>
          </p:cNvPr>
          <p:cNvSpPr/>
          <p:nvPr/>
        </p:nvSpPr>
        <p:spPr>
          <a:xfrm>
            <a:off x="7214229" y="5048958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3213067-9361-B74F-9DA8-DB7D8F382316}"/>
              </a:ext>
            </a:extLst>
          </p:cNvPr>
          <p:cNvSpPr/>
          <p:nvPr/>
        </p:nvSpPr>
        <p:spPr>
          <a:xfrm>
            <a:off x="3216903" y="4828207"/>
            <a:ext cx="2435618" cy="329126"/>
          </a:xfrm>
          <a:prstGeom prst="rect">
            <a:avLst/>
          </a:prstGeom>
          <a:solidFill>
            <a:srgbClr val="08A5E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클라이언트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(Client)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이용기관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76200" dir="2700000" algn="tl" rotWithShape="0">
                  <a:prstClr val="black">
                    <a:alpha val="66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ACFC1A22-9FC0-1145-95E8-AC2B576B46BA}"/>
              </a:ext>
            </a:extLst>
          </p:cNvPr>
          <p:cNvSpPr/>
          <p:nvPr/>
        </p:nvSpPr>
        <p:spPr>
          <a:xfrm>
            <a:off x="7196311" y="4884394"/>
            <a:ext cx="2435618" cy="3291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인증 서버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(Authorization Server)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D79AD-85C3-4647-A5F7-AD21375E0387}"/>
              </a:ext>
            </a:extLst>
          </p:cNvPr>
          <p:cNvSpPr/>
          <p:nvPr/>
        </p:nvSpPr>
        <p:spPr>
          <a:xfrm>
            <a:off x="3251173" y="3415055"/>
            <a:ext cx="3530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0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 통하여 제공하는 자원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즉 데이터의 원래 소유자를 의미</a:t>
            </a:r>
            <a:b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</a:br>
            <a:endParaRPr kumimoji="1" lang="ko-KR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9889B6B1-C8DC-6549-B3E5-9899491AF3F6}"/>
              </a:ext>
            </a:extLst>
          </p:cNvPr>
          <p:cNvSpPr txBox="1">
            <a:spLocks/>
          </p:cNvSpPr>
          <p:nvPr/>
        </p:nvSpPr>
        <p:spPr>
          <a:xfrm>
            <a:off x="760184" y="4352448"/>
            <a:ext cx="2283642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이용할 때 사용되는 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표준화된 토큰 기반의 인증 방법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B856D73F-8E81-3840-A069-E902588F4D59}"/>
              </a:ext>
            </a:extLst>
          </p:cNvPr>
          <p:cNvSpPr txBox="1">
            <a:spLocks/>
          </p:cNvSpPr>
          <p:nvPr/>
        </p:nvSpPr>
        <p:spPr>
          <a:xfrm>
            <a:off x="760183" y="3690318"/>
            <a:ext cx="1311502" cy="5574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r>
              <a:rPr lang="en-US" altLang="ko-KR" sz="18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2.0 </a:t>
            </a:r>
            <a:r>
              <a:rPr lang="ko-KR" altLang="en-US" sz="18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방식</a:t>
            </a:r>
            <a:endParaRPr lang="id-ID" altLang="ko-KR" sz="18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1EDD4-2F1B-7B47-9BC4-1134949841FF}"/>
              </a:ext>
            </a:extLst>
          </p:cNvPr>
          <p:cNvSpPr/>
          <p:nvPr/>
        </p:nvSpPr>
        <p:spPr>
          <a:xfrm>
            <a:off x="7323507" y="3422030"/>
            <a:ext cx="353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보호된 자원을 제공하는 서버를 의미합니다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DB </a:t>
            </a:r>
            <a:r>
              <a:rPr lang="ko-KR" altLang="en-US" sz="1000" dirty="0" err="1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손보사의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API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서버</a:t>
            </a:r>
            <a:endParaRPr kumimoji="1" lang="ko-KR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A830C3-76D1-EB41-8EBF-180157E897A7}"/>
              </a:ext>
            </a:extLst>
          </p:cNvPr>
          <p:cNvSpPr/>
          <p:nvPr/>
        </p:nvSpPr>
        <p:spPr>
          <a:xfrm>
            <a:off x="3251172" y="5330450"/>
            <a:ext cx="3530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1000" dirty="0" err="1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호출하는 응용프로그램 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1000" dirty="0" err="1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개발한 앱 혹은 웹 프로그램이 해당</a:t>
            </a:r>
            <a:b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넓은 의미로 서비스 자체를 의미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0E7669-253A-B848-8E76-0788C13C6D44}"/>
              </a:ext>
            </a:extLst>
          </p:cNvPr>
          <p:cNvSpPr/>
          <p:nvPr/>
        </p:nvSpPr>
        <p:spPr>
          <a:xfrm>
            <a:off x="7275184" y="5324915"/>
            <a:ext cx="35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자원 소유자로부터 접근 권한을 획득한 이후에 자원에 접근하기 위한 접근 토큰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en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Access Token)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발급해주는 서버를 의미합니다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API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서버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/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기타 인증기관에 해당되며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자원을 제공하는 자원 서버와 인증 처리를 수행하는 인증 서버를 기능적으로 분리하여 정의하였을 뿐입니다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en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OAuth 1.0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에서는 통칭하여 서비스 제공자</a:t>
            </a:r>
            <a:r>
              <a:rPr lang="en-US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en" altLang="ko-KR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Service Provider)</a:t>
            </a:r>
            <a:r>
              <a:rPr lang="ko-KR" altLang="en-US" sz="1000" dirty="0">
                <a:solidFill>
                  <a:srgbClr val="66666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정의</a:t>
            </a:r>
            <a:br>
              <a:rPr lang="ko-KR" altLang="en-US" sz="1000" dirty="0"/>
            </a:br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276905-FE8F-CB4D-B34F-F045280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571" y="2322228"/>
            <a:ext cx="553998" cy="5539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52E711-EC67-D446-9679-B7D57182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66" y="4590779"/>
            <a:ext cx="644008" cy="644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81EAD0-E41D-2F45-AF92-942D5515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063" y="2396716"/>
            <a:ext cx="479510" cy="4795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AE04E4-2262-B14C-82F0-41FECDD9C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878" y="4515559"/>
            <a:ext cx="578768" cy="578768"/>
          </a:xfrm>
          <a:prstGeom prst="rect">
            <a:avLst/>
          </a:prstGeom>
        </p:spPr>
      </p:pic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0FA35687-4942-604E-87A8-7566006C59DE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DB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손해보험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2E44A6C1-D6B8-8948-9B7C-07DF4EC44024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정보에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서비스에게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7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(3-Legged)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은행권 공동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계좌에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이용기관에게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AFE6E10-8FFC-5147-AD30-8B1D95D0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9"/>
          <a:stretch/>
        </p:blipFill>
        <p:spPr>
          <a:xfrm>
            <a:off x="3471852" y="2442492"/>
            <a:ext cx="6275430" cy="39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금융위에서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제공하는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활용을 위한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요청을 보낼 때 어디에 어떤 값을 전송해야 하는지 그리고 어떤  결과를 받아볼 수 있는지 확인할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1E18-680F-324B-BBFD-DB1832CD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23" y="2502282"/>
            <a:ext cx="3175032" cy="4189956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9648DD-9B80-9943-AC16-218F116AFF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4049" y="3287247"/>
            <a:ext cx="3532340" cy="42692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E0805248-8147-5C47-A78F-948C2358FE5E}"/>
              </a:ext>
            </a:extLst>
          </p:cNvPr>
          <p:cNvCxnSpPr>
            <a:cxnSpLocks/>
          </p:cNvCxnSpPr>
          <p:nvPr/>
        </p:nvCxnSpPr>
        <p:spPr>
          <a:xfrm rot="10800000">
            <a:off x="2684943" y="4653626"/>
            <a:ext cx="3711446" cy="1270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1E4D3D3-A8B1-B347-808D-373903470616}"/>
              </a:ext>
            </a:extLst>
          </p:cNvPr>
          <p:cNvCxnSpPr>
            <a:cxnSpLocks/>
          </p:cNvCxnSpPr>
          <p:nvPr/>
        </p:nvCxnSpPr>
        <p:spPr>
          <a:xfrm rot="10800000">
            <a:off x="2684942" y="6146310"/>
            <a:ext cx="3711446" cy="1270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046699-466B-5740-91CA-77CF2E1DD183}"/>
              </a:ext>
            </a:extLst>
          </p:cNvPr>
          <p:cNvGrpSpPr/>
          <p:nvPr/>
        </p:nvGrpSpPr>
        <p:grpSpPr>
          <a:xfrm>
            <a:off x="6434665" y="2938756"/>
            <a:ext cx="4402248" cy="527705"/>
            <a:chOff x="4532010" y="4151605"/>
            <a:chExt cx="2097300" cy="5277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417AA2-6102-414B-9BEB-57713B828BC8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요청 메시지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URL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2891F6-E735-6D4D-9421-502AAA04CB03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어디에 어떠한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HTTP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메서드를 통해 요청을 보내야 하는지 파악합니다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93BF41-698B-3945-92EB-F1F99C734115}"/>
              </a:ext>
            </a:extLst>
          </p:cNvPr>
          <p:cNvGrpSpPr/>
          <p:nvPr/>
        </p:nvGrpSpPr>
        <p:grpSpPr>
          <a:xfrm>
            <a:off x="6424045" y="3683545"/>
            <a:ext cx="4402245" cy="1543368"/>
            <a:chOff x="4532011" y="4151605"/>
            <a:chExt cx="2097299" cy="15433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CDBFAD-5483-E94E-9216-88DC20295EC7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err="1">
                  <a:solidFill>
                    <a:schemeClr val="bg1"/>
                  </a:solidFill>
                </a:rPr>
                <a:t>요청메시지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명세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09390F-6FC4-A445-B242-779DE412C0C4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12772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HTTP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요청을 올바르게  하기 위한 항목들과 값 입니다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해당하는 데이터가 하나라도 잘못 입력이 되면 올바른 값을 받아올 수 업습니다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항목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전송해야 하는 데이터의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Key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값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 전달해야 하는 데이터의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Value </a:t>
              </a:r>
            </a:p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필수여부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필수가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Y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 경우 해당 데이터는 반드시 전송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49528D-3B04-B345-89AC-F9412659E17A}"/>
              </a:ext>
            </a:extLst>
          </p:cNvPr>
          <p:cNvGrpSpPr/>
          <p:nvPr/>
        </p:nvGrpSpPr>
        <p:grpSpPr>
          <a:xfrm>
            <a:off x="6396388" y="5523317"/>
            <a:ext cx="4402248" cy="866259"/>
            <a:chOff x="4532010" y="4151605"/>
            <a:chExt cx="2097300" cy="86625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A1D1BE-D621-5D43-92B0-F1175FCE3D53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응답 메시지 명세서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F96E36-1055-074D-8EEC-41C6FC3039CA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600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요청한 내용에 대한 응답이 정의 되어있습니다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URL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을 통해 요청한 내용이 어떤 이름과 내용을 가지고 응답을 주는지 확인하실 수 있습니다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6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253326-4E28-1648-84B4-452B5F63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35" y="2192324"/>
            <a:ext cx="5513047" cy="4327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BC714-362F-1644-9F0C-66DA4EC1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19" y="1995374"/>
            <a:ext cx="3615858" cy="452469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6628A3-27FB-6347-AB4A-74C5D2A3512D}"/>
              </a:ext>
            </a:extLst>
          </p:cNvPr>
          <p:cNvGrpSpPr/>
          <p:nvPr/>
        </p:nvGrpSpPr>
        <p:grpSpPr>
          <a:xfrm>
            <a:off x="5235135" y="2714352"/>
            <a:ext cx="5513048" cy="1707335"/>
            <a:chOff x="4532011" y="4151605"/>
            <a:chExt cx="2626503" cy="17073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D96D9-4D9B-094E-AEDD-A9029C92804E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err="1">
                  <a:solidFill>
                    <a:schemeClr val="bg1"/>
                  </a:solidFill>
                </a:rPr>
                <a:t>요청메시지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명세가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메뉴얼과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일치하는 확인합니다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.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102FBC-134D-4141-9D7A-8C0548CF8DCF}"/>
                </a:ext>
              </a:extLst>
            </p:cNvPr>
            <p:cNvSpPr txBox="1"/>
            <p:nvPr/>
          </p:nvSpPr>
          <p:spPr>
            <a:xfrm>
              <a:off x="4532012" y="4417699"/>
              <a:ext cx="2626502" cy="144124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2AC3984-08A1-C148-A2D9-CE7EDDCDB787}"/>
              </a:ext>
            </a:extLst>
          </p:cNvPr>
          <p:cNvCxnSpPr>
            <a:stCxn id="30" idx="1"/>
          </p:cNvCxnSpPr>
          <p:nvPr/>
        </p:nvCxnSpPr>
        <p:spPr>
          <a:xfrm rot="10800000" flipV="1">
            <a:off x="4797469" y="3701067"/>
            <a:ext cx="437669" cy="207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F15FD4-008B-6548-9D19-ACCDE2420E57}"/>
              </a:ext>
            </a:extLst>
          </p:cNvPr>
          <p:cNvSpPr txBox="1"/>
          <p:nvPr/>
        </p:nvSpPr>
        <p:spPr>
          <a:xfrm>
            <a:off x="5235134" y="4772976"/>
            <a:ext cx="551304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State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12345678901234567890123456789012</a:t>
            </a:r>
            <a:r>
              <a:rPr kumimoji="1"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557715-021F-8C47-A470-24886029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8" y="2311185"/>
            <a:ext cx="10168823" cy="1283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F27C72-06F7-6B49-B119-61D40CBB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56" y="5188271"/>
            <a:ext cx="10162955" cy="329473"/>
          </a:xfrm>
          <a:prstGeom prst="rect">
            <a:avLst/>
          </a:prstGeom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F1C52F47-4A6B-0B41-9D5C-8B360DEE5091}"/>
              </a:ext>
            </a:extLst>
          </p:cNvPr>
          <p:cNvSpPr/>
          <p:nvPr/>
        </p:nvSpPr>
        <p:spPr>
          <a:xfrm>
            <a:off x="5695166" y="3835705"/>
            <a:ext cx="801666" cy="889348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70236-7BAF-2F4C-B738-4F56B780BE85}"/>
              </a:ext>
            </a:extLst>
          </p:cNvPr>
          <p:cNvSpPr txBox="1"/>
          <p:nvPr/>
        </p:nvSpPr>
        <p:spPr>
          <a:xfrm>
            <a:off x="3810735" y="4111552"/>
            <a:ext cx="4570530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Postman</a:t>
            </a:r>
            <a:r>
              <a:rPr kumimoji="1" lang="ko-KR" altLang="en-US" sz="1100" dirty="0">
                <a:solidFill>
                  <a:schemeClr val="bg1"/>
                </a:solidFill>
              </a:rPr>
              <a:t> 에서 작성된 </a:t>
            </a:r>
            <a:r>
              <a:rPr kumimoji="1" lang="en-US" altLang="ko-KR" sz="1100" dirty="0">
                <a:solidFill>
                  <a:schemeClr val="bg1"/>
                </a:solidFill>
              </a:rPr>
              <a:t>URL</a:t>
            </a:r>
            <a:r>
              <a:rPr kumimoji="1" lang="ko-KR" altLang="en-US" sz="1100" dirty="0">
                <a:solidFill>
                  <a:schemeClr val="bg1"/>
                </a:solidFill>
              </a:rPr>
              <a:t>을 복사하여 브라우저에</a:t>
            </a:r>
            <a:r>
              <a:rPr kumimoji="1" lang="en-US" altLang="ko-KR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붙여넣기를</a:t>
            </a:r>
            <a:r>
              <a:rPr kumimoji="1" lang="ko-KR" altLang="en-US" sz="1100" dirty="0">
                <a:solidFill>
                  <a:schemeClr val="bg1"/>
                </a:solidFill>
              </a:rPr>
              <a:t> 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53B2BF-E850-B448-B235-3454D774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90" y="1319972"/>
            <a:ext cx="3341265" cy="52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04AC9-ADB8-0A4E-B380-D7709B19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19" y="2438693"/>
            <a:ext cx="2602321" cy="3839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4B738-4E0C-864A-9451-C20AB017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03" y="2438693"/>
            <a:ext cx="7372835" cy="3598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5404A-E592-5440-B10E-CEBF74644732}"/>
              </a:ext>
            </a:extLst>
          </p:cNvPr>
          <p:cNvSpPr txBox="1"/>
          <p:nvPr/>
        </p:nvSpPr>
        <p:spPr>
          <a:xfrm>
            <a:off x="5646255" y="2962049"/>
            <a:ext cx="4570530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bg1"/>
                </a:solidFill>
              </a:rPr>
              <a:t>에러가 아닙니다 우리가 필요한 값은 받는데 성공했습니다</a:t>
            </a:r>
            <a:r>
              <a:rPr kumimoji="1" lang="en-US" altLang="ko-KR" sz="1100" dirty="0">
                <a:solidFill>
                  <a:schemeClr val="bg1"/>
                </a:solidFill>
              </a:rPr>
              <a:t>!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B13BDBD-2B30-C44E-AF5B-42627F6E94E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>
            <a:off x="5646255" y="2545998"/>
            <a:ext cx="240978" cy="546857"/>
          </a:xfrm>
          <a:prstGeom prst="bentConnector4">
            <a:avLst>
              <a:gd name="adj1" fmla="val -94863"/>
              <a:gd name="adj2" fmla="val 9860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3E606D-A0B7-994D-9CCF-499412AAAD31}"/>
              </a:ext>
            </a:extLst>
          </p:cNvPr>
          <p:cNvSpPr txBox="1"/>
          <p:nvPr/>
        </p:nvSpPr>
        <p:spPr>
          <a:xfrm>
            <a:off x="5887233" y="2440027"/>
            <a:ext cx="2217107" cy="2132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DE6F6F-425B-BF4D-978E-EFCA3BEC210E}"/>
              </a:ext>
            </a:extLst>
          </p:cNvPr>
          <p:cNvGrpSpPr/>
          <p:nvPr/>
        </p:nvGrpSpPr>
        <p:grpSpPr>
          <a:xfrm>
            <a:off x="2982169" y="3804749"/>
            <a:ext cx="2181706" cy="866259"/>
            <a:chOff x="4532011" y="4151605"/>
            <a:chExt cx="2097299" cy="8662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835118-0491-1047-8862-05625A426F22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계좌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인증시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09877-E803-1040-8359-16E6C4CF76B8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600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은행 선택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오픈은행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계좌번호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외울 수 있는 번호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별명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원하는 별명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4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372E00E-75DB-FC45-94EE-F605B1AD7002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905B9F-6FAB-A940-B22D-5826ABEDB741}"/>
              </a:ext>
            </a:extLst>
          </p:cNvPr>
          <p:cNvGrpSpPr/>
          <p:nvPr/>
        </p:nvGrpSpPr>
        <p:grpSpPr>
          <a:xfrm>
            <a:off x="1407757" y="2869561"/>
            <a:ext cx="3487994" cy="2805688"/>
            <a:chOff x="4288379" y="1974978"/>
            <a:chExt cx="3615241" cy="29080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A7D74B-CC6F-1944-AE21-40C708AB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5EB824-90C6-0843-A67A-C45C775B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E380C6-1075-EB48-95E3-4487395F0CEC}"/>
              </a:ext>
            </a:extLst>
          </p:cNvPr>
          <p:cNvSpPr txBox="1"/>
          <p:nvPr/>
        </p:nvSpPr>
        <p:spPr>
          <a:xfrm>
            <a:off x="2142082" y="3737301"/>
            <a:ext cx="199952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https://</a:t>
            </a:r>
            <a:r>
              <a:rPr kumimoji="1" lang="en-US" altLang="ko-KR" dirty="0" err="1">
                <a:solidFill>
                  <a:schemeClr val="bg1"/>
                </a:solidFill>
              </a:rPr>
              <a:t>naver.com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C8C7CA98-565A-FF40-8DD2-E7062DF1507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사이트 역시 서버와 클라이언트로 구성되어있습니다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브라우저를 통해 주소를 입력하게 되면 주소와 매칭되는 서버로 요청이 전달되게 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F30A9B-E35C-A04D-B536-F7F9A213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23" y="3075557"/>
            <a:ext cx="2430046" cy="2062151"/>
          </a:xfrm>
          <a:prstGeom prst="rect">
            <a:avLst/>
          </a:prstGeom>
        </p:spPr>
      </p:pic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6FC7C714-63B0-D94A-B014-EB94305618DD}"/>
              </a:ext>
            </a:extLst>
          </p:cNvPr>
          <p:cNvSpPr txBox="1">
            <a:spLocks/>
          </p:cNvSpPr>
          <p:nvPr/>
        </p:nvSpPr>
        <p:spPr>
          <a:xfrm>
            <a:off x="7825223" y="5385865"/>
            <a:ext cx="2430046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인터넷 망 어딘가에 연결된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네이버 웹 사이트의 서버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C2204-4175-6146-AF7D-13DDF2A7A3DE}"/>
              </a:ext>
            </a:extLst>
          </p:cNvPr>
          <p:cNvSpPr txBox="1"/>
          <p:nvPr/>
        </p:nvSpPr>
        <p:spPr>
          <a:xfrm>
            <a:off x="5416733" y="3245788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E9FC5-0430-DA4D-BDB6-09A1A5168D30}"/>
              </a:ext>
            </a:extLst>
          </p:cNvPr>
          <p:cNvSpPr txBox="1"/>
          <p:nvPr/>
        </p:nvSpPr>
        <p:spPr>
          <a:xfrm>
            <a:off x="5338987" y="4479917"/>
            <a:ext cx="17758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B91D4E-A3F0-274C-A970-546337D2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55" y="3019515"/>
            <a:ext cx="3181324" cy="31997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FBA4CE-FF3D-2449-A422-0BE636E5F026}"/>
              </a:ext>
            </a:extLst>
          </p:cNvPr>
          <p:cNvCxnSpPr>
            <a:endCxn id="12" idx="1"/>
          </p:cNvCxnSpPr>
          <p:nvPr/>
        </p:nvCxnSpPr>
        <p:spPr>
          <a:xfrm>
            <a:off x="4895751" y="3429000"/>
            <a:ext cx="520982" cy="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0E0028-9213-0E4C-AC4A-04BD6C692980}"/>
              </a:ext>
            </a:extLst>
          </p:cNvPr>
          <p:cNvCxnSpPr>
            <a:stCxn id="12" idx="3"/>
          </p:cNvCxnSpPr>
          <p:nvPr/>
        </p:nvCxnSpPr>
        <p:spPr>
          <a:xfrm flipV="1">
            <a:off x="7037113" y="3429000"/>
            <a:ext cx="788110" cy="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660AC1-8412-9F40-AE5E-CC7E2EAB15F3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7114858" y="4664583"/>
            <a:ext cx="78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4D8CA4-F9A5-504C-95BF-2F2BC0A2F34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895751" y="4654193"/>
            <a:ext cx="44323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25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07A3B-DE79-BA47-9249-EAF8D84E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5" y="1996404"/>
            <a:ext cx="5275369" cy="3091066"/>
          </a:xfrm>
        </p:spPr>
        <p:txBody>
          <a:bodyPr/>
          <a:lstStyle/>
          <a:p>
            <a:r>
              <a:rPr kumimoji="1" lang="en" altLang="ko-KR" dirty="0"/>
              <a:t>code=lspgrvWQqtYrfyffIpn8nYavIPg2Rp</a:t>
            </a:r>
            <a:br>
              <a:rPr kumimoji="1" lang="en" altLang="ko-KR" dirty="0"/>
            </a:br>
            <a:r>
              <a:rPr kumimoji="1" lang="en" altLang="ko-KR" dirty="0"/>
              <a:t>&amp;scope=inquiry%20login%20transfer</a:t>
            </a:r>
            <a:br>
              <a:rPr kumimoji="1" lang="en" altLang="ko-KR" dirty="0"/>
            </a:br>
            <a:r>
              <a:rPr kumimoji="1" lang="en" altLang="ko-KR" dirty="0"/>
              <a:t>&amp;state=12345678901234567890123456789012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818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BF2A9A-7216-704B-91BE-9ED7DBB2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99" y="2646006"/>
            <a:ext cx="3704798" cy="3196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39E1DE-4F2A-2F47-9FA4-15B7D711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39" y="2646006"/>
            <a:ext cx="7216262" cy="341067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BA2A27-CC45-A04A-BE35-0D6451436B59}"/>
              </a:ext>
            </a:extLst>
          </p:cNvPr>
          <p:cNvGrpSpPr/>
          <p:nvPr/>
        </p:nvGrpSpPr>
        <p:grpSpPr>
          <a:xfrm>
            <a:off x="4321479" y="2740036"/>
            <a:ext cx="1139869" cy="527705"/>
            <a:chOff x="4532011" y="4151605"/>
            <a:chExt cx="2097299" cy="5277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0FA713-4C65-C84B-9238-F8C20339DA79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Post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로 변경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C659B-C993-DE43-9F8B-9BA7FC974360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017BCB-CB23-ED4E-969C-D9FBEB154CE1}"/>
              </a:ext>
            </a:extLst>
          </p:cNvPr>
          <p:cNvGrpSpPr/>
          <p:nvPr/>
        </p:nvGrpSpPr>
        <p:grpSpPr>
          <a:xfrm>
            <a:off x="5624186" y="3121797"/>
            <a:ext cx="2306876" cy="767678"/>
            <a:chOff x="3544819" y="4136466"/>
            <a:chExt cx="4244530" cy="7676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4DF8A9-4ECE-4843-AA8B-DE850F3B0A23}"/>
                </a:ext>
              </a:extLst>
            </p:cNvPr>
            <p:cNvSpPr txBox="1"/>
            <p:nvPr/>
          </p:nvSpPr>
          <p:spPr>
            <a:xfrm>
              <a:off x="3544819" y="4136466"/>
              <a:ext cx="4244530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Body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에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x-www-form-</a:t>
              </a:r>
              <a:r>
                <a:rPr kumimoji="1" lang="en-US" altLang="ko-KR" sz="1100" dirty="0" err="1">
                  <a:solidFill>
                    <a:schemeClr val="bg1"/>
                  </a:solidFill>
                </a:rPr>
                <a:t>urlencoded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247B88-1733-BC44-AD93-CF832DD87153}"/>
                </a:ext>
              </a:extLst>
            </p:cNvPr>
            <p:cNvSpPr txBox="1"/>
            <p:nvPr/>
          </p:nvSpPr>
          <p:spPr>
            <a:xfrm>
              <a:off x="3544819" y="4417699"/>
              <a:ext cx="3084493" cy="48644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2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E9F64A-23A4-3046-93D5-97B9F6E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2242159"/>
            <a:ext cx="11506200" cy="38862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D3CB6A-298F-4349-A4D4-8AB85CA3D4C5}"/>
              </a:ext>
            </a:extLst>
          </p:cNvPr>
          <p:cNvGrpSpPr/>
          <p:nvPr/>
        </p:nvGrpSpPr>
        <p:grpSpPr>
          <a:xfrm>
            <a:off x="2407085" y="5823084"/>
            <a:ext cx="7377830" cy="696982"/>
            <a:chOff x="4532011" y="4151605"/>
            <a:chExt cx="2097299" cy="6969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9870C1-7117-7747-B048-512F39F12E40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토큰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발급성공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2731A0-9240-1E42-B329-0466AFC78AE2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발급에 성공하였다면 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해당값들을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복사하여 메모장에 저장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5EACA00-AE91-0F45-88F5-CC1416920CDB}"/>
              </a:ext>
            </a:extLst>
          </p:cNvPr>
          <p:cNvSpPr txBox="1"/>
          <p:nvPr/>
        </p:nvSpPr>
        <p:spPr>
          <a:xfrm>
            <a:off x="3477374" y="5111046"/>
            <a:ext cx="3462046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11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user_seq_no</a:t>
            </a:r>
            <a:r>
              <a:rPr lang="en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사용자를 구분하기위한 고유의 값 입니다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" altLang="ko-KR" sz="11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3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고객의 계좌에 대한 권한을 위임 받아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변경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할수있는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일종의 위임장입니다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B1B102-9A6D-C843-AFC9-42C362EA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20" y="2593009"/>
            <a:ext cx="6946798" cy="3454030"/>
          </a:xfrm>
          <a:prstGeom prst="rect">
            <a:avLst/>
          </a:prstGeom>
        </p:spPr>
      </p:pic>
      <p:sp>
        <p:nvSpPr>
          <p:cNvPr id="12" name="사각형 설명선[R] 11">
            <a:extLst>
              <a:ext uri="{FF2B5EF4-FFF2-40B4-BE49-F238E27FC236}">
                <a16:creationId xmlns:a16="http://schemas.microsoft.com/office/drawing/2014/main" id="{7604EEBC-BF9D-D941-8CD5-6106F3F3D753}"/>
              </a:ext>
            </a:extLst>
          </p:cNvPr>
          <p:cNvSpPr/>
          <p:nvPr/>
        </p:nvSpPr>
        <p:spPr>
          <a:xfrm>
            <a:off x="8817837" y="2270044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인증 서버에서 자원 </a:t>
            </a:r>
            <a:endParaRPr kumimoji="1" lang="en-US" altLang="ko-KR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소유자의 인증을 받으셨나요 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사각형 설명선[R] 12">
            <a:extLst>
              <a:ext uri="{FF2B5EF4-FFF2-40B4-BE49-F238E27FC236}">
                <a16:creationId xmlns:a16="http://schemas.microsoft.com/office/drawing/2014/main" id="{B3AA1E68-03BF-824A-9D2F-EC94C52D22C3}"/>
              </a:ext>
            </a:extLst>
          </p:cNvPr>
          <p:cNvSpPr/>
          <p:nvPr/>
        </p:nvSpPr>
        <p:spPr>
          <a:xfrm>
            <a:off x="8817836" y="3825960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계좌의 소유주 맞으시죠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사각형 설명선[R] 13">
            <a:extLst>
              <a:ext uri="{FF2B5EF4-FFF2-40B4-BE49-F238E27FC236}">
                <a16:creationId xmlns:a16="http://schemas.microsoft.com/office/drawing/2014/main" id="{20A3A0A8-17E7-A041-9633-7CE7764A3862}"/>
              </a:ext>
            </a:extLst>
          </p:cNvPr>
          <p:cNvSpPr/>
          <p:nvPr/>
        </p:nvSpPr>
        <p:spPr>
          <a:xfrm>
            <a:off x="2462822" y="3045197"/>
            <a:ext cx="2191081" cy="322964"/>
          </a:xfrm>
          <a:prstGeom prst="wedgeRectCallout">
            <a:avLst>
              <a:gd name="adj1" fmla="val -33522"/>
              <a:gd name="adj2" fmla="val 132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 서비스 사용하고</a:t>
            </a:r>
            <a:r>
              <a:rPr kumimoji="1" lang="en-US" altLang="ko-KR" sz="11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…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7BC05-01BD-3C43-AA87-DF57DCC2CE1D}"/>
              </a:ext>
            </a:extLst>
          </p:cNvPr>
          <p:cNvSpPr txBox="1"/>
          <p:nvPr/>
        </p:nvSpPr>
        <p:spPr>
          <a:xfrm>
            <a:off x="3151754" y="3950692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AccessToken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발급</a:t>
            </a:r>
          </a:p>
        </p:txBody>
      </p:sp>
    </p:spTree>
    <p:extLst>
      <p:ext uri="{BB962C8B-B14F-4D97-AF65-F5344CB8AC3E}">
        <p14:creationId xmlns:p14="http://schemas.microsoft.com/office/powerpoint/2010/main" val="7580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등록된 계좌 살펴보기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4836DB-EB05-BE4E-BA78-79D3D932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2438693"/>
            <a:ext cx="5462721" cy="37935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60155-65AD-D041-B294-919EC563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69" y="2742791"/>
            <a:ext cx="5502982" cy="318535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4BE09B4-DBC0-1442-B042-53264C04B71B}"/>
              </a:ext>
            </a:extLst>
          </p:cNvPr>
          <p:cNvGrpSpPr/>
          <p:nvPr/>
        </p:nvGrpSpPr>
        <p:grpSpPr>
          <a:xfrm>
            <a:off x="6095999" y="3462991"/>
            <a:ext cx="4097685" cy="745754"/>
            <a:chOff x="3544818" y="4417699"/>
            <a:chExt cx="4244531" cy="7457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AC663C-1226-2044-95F4-B22988DB5708}"/>
                </a:ext>
              </a:extLst>
            </p:cNvPr>
            <p:cNvSpPr txBox="1"/>
            <p:nvPr/>
          </p:nvSpPr>
          <p:spPr>
            <a:xfrm>
              <a:off x="3544818" y="4904144"/>
              <a:ext cx="4218778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Header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토큰 입력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102257-6E32-064A-B390-880930D0A08D}"/>
                </a:ext>
              </a:extLst>
            </p:cNvPr>
            <p:cNvSpPr txBox="1"/>
            <p:nvPr/>
          </p:nvSpPr>
          <p:spPr>
            <a:xfrm>
              <a:off x="3544819" y="4417699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AF8C88-2866-E14E-BBD1-DE33464FC347}"/>
              </a:ext>
            </a:extLst>
          </p:cNvPr>
          <p:cNvGrpSpPr/>
          <p:nvPr/>
        </p:nvGrpSpPr>
        <p:grpSpPr>
          <a:xfrm>
            <a:off x="1298621" y="5782018"/>
            <a:ext cx="3943609" cy="525263"/>
            <a:chOff x="4532012" y="4417700"/>
            <a:chExt cx="2097298" cy="5252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99DD5-A731-A049-BFEE-96896F493CC3}"/>
                </a:ext>
              </a:extLst>
            </p:cNvPr>
            <p:cNvSpPr txBox="1"/>
            <p:nvPr/>
          </p:nvSpPr>
          <p:spPr>
            <a:xfrm>
              <a:off x="4537071" y="4681353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사용자 일련번호는 토큰을 발급 받을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때 받은 </a:t>
              </a:r>
              <a:r>
                <a:rPr kumimoji="1" lang="en-US" altLang="ko-KR" sz="1100" dirty="0" err="1">
                  <a:solidFill>
                    <a:schemeClr val="bg1"/>
                  </a:solidFill>
                </a:rPr>
                <a:t>user_seq_no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AA1075-7060-EE4A-B3DE-77C55AA9F748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82E4B5-F359-3D4D-9D75-801F36021BC9}"/>
              </a:ext>
            </a:extLst>
          </p:cNvPr>
          <p:cNvSpPr txBox="1"/>
          <p:nvPr/>
        </p:nvSpPr>
        <p:spPr>
          <a:xfrm>
            <a:off x="6689644" y="4260314"/>
            <a:ext cx="261719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1400" dirty="0">
                <a:solidFill>
                  <a:srgbClr val="00B0F0"/>
                </a:solidFill>
              </a:rPr>
              <a:t>Bearer &lt;</a:t>
            </a:r>
            <a:r>
              <a:rPr lang="en-US" altLang="ko-KR" sz="1400" dirty="0" err="1">
                <a:solidFill>
                  <a:srgbClr val="00B0F0"/>
                </a:solidFill>
              </a:rPr>
              <a:t>AccessToken</a:t>
            </a:r>
            <a:r>
              <a:rPr lang="en-US" altLang="ko-KR" sz="1400" dirty="0">
                <a:solidFill>
                  <a:srgbClr val="00B0F0"/>
                </a:solidFill>
              </a:rPr>
              <a:t>&gt;</a:t>
            </a:r>
            <a:endParaRPr lang="en" altLang="ko-KR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등록된 계좌 살펴보기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3A782-713D-674A-8906-35FC10B3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77" y="2133186"/>
            <a:ext cx="8735446" cy="43868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B0F1C1-27AF-DB42-946E-712816E6FC30}"/>
              </a:ext>
            </a:extLst>
          </p:cNvPr>
          <p:cNvGrpSpPr/>
          <p:nvPr/>
        </p:nvGrpSpPr>
        <p:grpSpPr>
          <a:xfrm>
            <a:off x="2764076" y="3647053"/>
            <a:ext cx="4097684" cy="745754"/>
            <a:chOff x="3544818" y="4063616"/>
            <a:chExt cx="4244530" cy="7457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44932-FF6B-514D-BB58-EE9B25B663BC}"/>
                </a:ext>
              </a:extLst>
            </p:cNvPr>
            <p:cNvSpPr txBox="1"/>
            <p:nvPr/>
          </p:nvSpPr>
          <p:spPr>
            <a:xfrm>
              <a:off x="3544818" y="4063616"/>
              <a:ext cx="4218778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err="1">
                  <a:solidFill>
                    <a:schemeClr val="bg1"/>
                  </a:solidFill>
                </a:rPr>
                <a:t>fintech_use_num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 :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계좌의 구분하는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고유값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입니다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F97470-F868-FC4A-89D3-A099D8DD9EFE}"/>
                </a:ext>
              </a:extLst>
            </p:cNvPr>
            <p:cNvSpPr txBox="1"/>
            <p:nvPr/>
          </p:nvSpPr>
          <p:spPr>
            <a:xfrm>
              <a:off x="3544818" y="4322925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1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B8C5F-26DF-2C4F-BB6D-3B50E7E6699B}"/>
              </a:ext>
            </a:extLst>
          </p:cNvPr>
          <p:cNvSpPr txBox="1"/>
          <p:nvPr/>
        </p:nvSpPr>
        <p:spPr>
          <a:xfrm>
            <a:off x="3347733" y="3244334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3255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5565B-A24A-574A-B520-3AB44C021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39" y="2092087"/>
            <a:ext cx="5367273" cy="3112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57F0A-963D-834D-AFA8-02F672A05BFD}"/>
              </a:ext>
            </a:extLst>
          </p:cNvPr>
          <p:cNvSpPr txBox="1"/>
          <p:nvPr/>
        </p:nvSpPr>
        <p:spPr>
          <a:xfrm>
            <a:off x="5104553" y="5357759"/>
            <a:ext cx="393569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T991599190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U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/>
              <a:t>자리 임의의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7C985-F128-844A-BF7D-1048D0729A4D}"/>
              </a:ext>
            </a:extLst>
          </p:cNvPr>
          <p:cNvSpPr txBox="1"/>
          <p:nvPr/>
        </p:nvSpPr>
        <p:spPr>
          <a:xfrm>
            <a:off x="2959426" y="5357759"/>
            <a:ext cx="2138667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bank_tran_id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E0A60-7F50-9B4C-B2A4-9ABEAAE5C8A1}"/>
              </a:ext>
            </a:extLst>
          </p:cNvPr>
          <p:cNvSpPr txBox="1"/>
          <p:nvPr/>
        </p:nvSpPr>
        <p:spPr>
          <a:xfrm>
            <a:off x="5098093" y="5733489"/>
            <a:ext cx="394215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T991599190U000000001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F5A1C-C4C1-1741-9893-B8894D1CEB0C}"/>
              </a:ext>
            </a:extLst>
          </p:cNvPr>
          <p:cNvSpPr txBox="1"/>
          <p:nvPr/>
        </p:nvSpPr>
        <p:spPr>
          <a:xfrm>
            <a:off x="2952966" y="5733489"/>
            <a:ext cx="21515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예시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D085-6866-2E48-B4EB-9BC617564136}"/>
              </a:ext>
            </a:extLst>
          </p:cNvPr>
          <p:cNvSpPr txBox="1"/>
          <p:nvPr/>
        </p:nvSpPr>
        <p:spPr>
          <a:xfrm>
            <a:off x="4606213" y="6258456"/>
            <a:ext cx="2884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</a:rPr>
              <a:t>*한번 사용하면 그날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하루동안</a:t>
            </a:r>
            <a:r>
              <a:rPr kumimoji="1" lang="ko-KR" altLang="en-US" sz="1100" dirty="0">
                <a:solidFill>
                  <a:srgbClr val="FF0000"/>
                </a:solidFill>
              </a:rPr>
              <a:t> 다시 사용 </a:t>
            </a:r>
            <a:r>
              <a:rPr kumimoji="1" lang="en-US" altLang="ko-KR" sz="1100" dirty="0">
                <a:solidFill>
                  <a:srgbClr val="FF0000"/>
                </a:solidFill>
              </a:rPr>
              <a:t>X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58E20-F1A6-EE42-A8AE-23356272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23" y="2413173"/>
            <a:ext cx="4107678" cy="37439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DBBB16-8C8F-CC47-8F4C-09BCA657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8972"/>
            <a:ext cx="5104895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1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C5C6F1-4CE4-7340-833C-A3921B10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53" y="2242159"/>
            <a:ext cx="7841294" cy="39243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9A8E994-7656-C046-9153-D324160D0C92}"/>
              </a:ext>
            </a:extLst>
          </p:cNvPr>
          <p:cNvGrpSpPr/>
          <p:nvPr/>
        </p:nvGrpSpPr>
        <p:grpSpPr>
          <a:xfrm>
            <a:off x="4047158" y="2477479"/>
            <a:ext cx="4097684" cy="745754"/>
            <a:chOff x="3544818" y="4063616"/>
            <a:chExt cx="4244530" cy="7457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52E2E5-E008-074D-92AA-33334B961696}"/>
                </a:ext>
              </a:extLst>
            </p:cNvPr>
            <p:cNvSpPr txBox="1"/>
            <p:nvPr/>
          </p:nvSpPr>
          <p:spPr>
            <a:xfrm>
              <a:off x="3544818" y="4063616"/>
              <a:ext cx="4244530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잔액 조회 테스트 데이터를 반드시 추가해주세요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BD387B-8D6D-4D49-A0D4-FB327A885DD3}"/>
                </a:ext>
              </a:extLst>
            </p:cNvPr>
            <p:cNvSpPr txBox="1"/>
            <p:nvPr/>
          </p:nvSpPr>
          <p:spPr>
            <a:xfrm>
              <a:off x="3544818" y="4322925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1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0360C30-CA3A-A740-B502-4603475C454E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요청의 전달과정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39B84C7C-63EC-5A42-8F64-A9484FEF4C6F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요청이 발생하면 네트워크에서는 내부적으로 매우 다양한 일들이 일어납니다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02F2-6CF1-984A-B84A-2C1C64B13416}"/>
              </a:ext>
            </a:extLst>
          </p:cNvPr>
          <p:cNvSpPr txBox="1"/>
          <p:nvPr/>
        </p:nvSpPr>
        <p:spPr>
          <a:xfrm>
            <a:off x="5276555" y="2525704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0EB83F-EF67-7A4C-B5E1-24E658A78F48}"/>
              </a:ext>
            </a:extLst>
          </p:cNvPr>
          <p:cNvGrpSpPr/>
          <p:nvPr/>
        </p:nvGrpSpPr>
        <p:grpSpPr>
          <a:xfrm>
            <a:off x="-1231860" y="1607110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C68BFB-8433-8D4E-807E-452E8535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EC9AAB-3E64-2E4D-8B71-7FCFF7A6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28FDD8-579F-6947-8BCE-E707F54E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46422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8E44C73D-2E10-AA46-B4E8-30B036C54AB9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1512831" y="2710370"/>
            <a:ext cx="3763724" cy="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8E047C0A-4B83-6C46-97A6-B9298DECDA7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0370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F316F7-7692-E24A-9A9B-EDFA4064D21E}"/>
              </a:ext>
            </a:extLst>
          </p:cNvPr>
          <p:cNvGrpSpPr/>
          <p:nvPr/>
        </p:nvGrpSpPr>
        <p:grpSpPr>
          <a:xfrm>
            <a:off x="3818824" y="5524003"/>
            <a:ext cx="2092239" cy="696982"/>
            <a:chOff x="4532011" y="4151605"/>
            <a:chExt cx="2092239" cy="6969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4EDB09-D8C4-344E-B979-FFA85D5AAB23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ISP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(Internet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Service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Provider)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631FBC-DDD1-1A44-A395-81F17A2C6E03}"/>
                </a:ext>
              </a:extLst>
            </p:cNvPr>
            <p:cNvSpPr txBox="1"/>
            <p:nvPr/>
          </p:nvSpPr>
          <p:spPr>
            <a:xfrm>
              <a:off x="4532012" y="4417700"/>
              <a:ext cx="209223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인터넷을 서비스하는 업체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KT, LG, SKT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등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4FA8F3-7DCE-D74C-9207-2A8F4D192E61}"/>
              </a:ext>
            </a:extLst>
          </p:cNvPr>
          <p:cNvGrpSpPr/>
          <p:nvPr/>
        </p:nvGrpSpPr>
        <p:grpSpPr>
          <a:xfrm>
            <a:off x="6275875" y="5524003"/>
            <a:ext cx="2097299" cy="696982"/>
            <a:chOff x="4532011" y="4151605"/>
            <a:chExt cx="2097299" cy="696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6127F-93F9-224C-A537-7802F8DE8695}"/>
                </a:ext>
              </a:extLst>
            </p:cNvPr>
            <p:cNvSpPr txBox="1"/>
            <p:nvPr/>
          </p:nvSpPr>
          <p:spPr>
            <a:xfrm>
              <a:off x="4532011" y="4151605"/>
              <a:ext cx="2097298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DNS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(Domain Name Server)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D07748-A0E7-4946-BE45-3CB0429F45DF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웹 사이트 주소와 실제 서버의 주소인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IP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주소와 매칭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EA4431B-3BF9-B647-95F9-51EA9FCD7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012" y="3225580"/>
            <a:ext cx="5283975" cy="169900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D521F2-4639-2747-A7C6-29A54A29A323}"/>
              </a:ext>
            </a:extLst>
          </p:cNvPr>
          <p:cNvGrpSpPr/>
          <p:nvPr/>
        </p:nvGrpSpPr>
        <p:grpSpPr>
          <a:xfrm>
            <a:off x="1356712" y="5524003"/>
            <a:ext cx="2097300" cy="696982"/>
            <a:chOff x="4532010" y="4151605"/>
            <a:chExt cx="2097300" cy="6969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C0AD55-2D50-FE42-8A9B-4D9B0E2F3EDF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WB (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익스플로러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,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크롬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1EC6-4F2E-B446-B61E-A1190CEB7D53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사용자가 특정 주소를 통해 요청을 쉽게 만들어주는 어플리케이션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B3637D-7198-034A-BCDF-214D0BFEE2EA}"/>
              </a:ext>
            </a:extLst>
          </p:cNvPr>
          <p:cNvGrpSpPr/>
          <p:nvPr/>
        </p:nvGrpSpPr>
        <p:grpSpPr>
          <a:xfrm>
            <a:off x="8737987" y="5528338"/>
            <a:ext cx="2097299" cy="696982"/>
            <a:chOff x="4532011" y="4151605"/>
            <a:chExt cx="2097299" cy="6969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ECEB3C-A2D4-4B46-B8B9-5AB3B4231D11}"/>
                </a:ext>
              </a:extLst>
            </p:cNvPr>
            <p:cNvSpPr txBox="1"/>
            <p:nvPr/>
          </p:nvSpPr>
          <p:spPr>
            <a:xfrm>
              <a:off x="4532011" y="4151605"/>
              <a:ext cx="2097298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Server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50FA2-2967-5D49-BAE4-74EDBCD8733D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서비스를 제공하는 서버 프로그램이 담긴 웹 서버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D644E01B-DFC1-F441-8534-86B757B810B6}"/>
              </a:ext>
            </a:extLst>
          </p:cNvPr>
          <p:cNvSpPr/>
          <p:nvPr/>
        </p:nvSpPr>
        <p:spPr>
          <a:xfrm>
            <a:off x="3504511" y="5697459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4309AC39-C5B9-B649-8885-4988E66E0E16}"/>
              </a:ext>
            </a:extLst>
          </p:cNvPr>
          <p:cNvSpPr/>
          <p:nvPr/>
        </p:nvSpPr>
        <p:spPr>
          <a:xfrm>
            <a:off x="5968160" y="5711612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DE1FE2DD-13C4-D14A-A92C-3F2BC5C90209}"/>
              </a:ext>
            </a:extLst>
          </p:cNvPr>
          <p:cNvSpPr/>
          <p:nvPr/>
        </p:nvSpPr>
        <p:spPr>
          <a:xfrm>
            <a:off x="8436760" y="5711612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629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이체 실습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405A4-E797-7646-8F4A-89F1E5DCE3AB}"/>
              </a:ext>
            </a:extLst>
          </p:cNvPr>
          <p:cNvSpPr txBox="1"/>
          <p:nvPr/>
        </p:nvSpPr>
        <p:spPr>
          <a:xfrm>
            <a:off x="3347733" y="3359520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8631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091229" cy="1414816"/>
            <a:chOff x="2730714" y="2594127"/>
            <a:chExt cx="6091229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2021 </a:t>
              </a:r>
              <a:r>
                <a:rPr lang="ko-KR" altLang="en-US" sz="1200" spc="3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핀테크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아카데미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4987263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프로젝트 설계 및 화면 기획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23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888A55-2E67-464E-BDC3-0964A8EBA2A3}"/>
              </a:ext>
            </a:extLst>
          </p:cNvPr>
          <p:cNvSpPr/>
          <p:nvPr/>
        </p:nvSpPr>
        <p:spPr>
          <a:xfrm>
            <a:off x="10168823" y="388166"/>
            <a:ext cx="144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리더스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아카데미</a:t>
            </a:r>
            <a:endParaRPr lang="ko-KR" altLang="en-US" sz="9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우리가 만들 어플리케이션은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8" y="5561601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우리가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작성해야할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어플리케이션의 시나리오를 살펴보겠습니다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 인증 과정부터 계좌 목록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계좌 상세 내역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코드 생성 및 리딩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결제 금액 입력 팝업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등의 기능들을 구현할 예정입니다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A10D4-1D49-644C-9ED8-7D8D93BA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41" y="1956518"/>
            <a:ext cx="6638192" cy="2944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5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설계 및 화면 기획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A8481F56-9DC4-0445-8C56-3BD2AE845E21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화면 기획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3153F5DC-AB17-7842-82C9-46ECAA8E155F}"/>
              </a:ext>
            </a:extLst>
          </p:cNvPr>
          <p:cNvSpPr txBox="1">
            <a:spLocks/>
          </p:cNvSpPr>
          <p:nvPr/>
        </p:nvSpPr>
        <p:spPr>
          <a:xfrm>
            <a:off x="1567167" y="163614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발급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EF0D9D-64CD-4C4C-9A0F-A407DBD5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1" y="2081026"/>
            <a:ext cx="2226212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E404FE-15A8-4B46-934D-54B0746A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24" y="2081026"/>
            <a:ext cx="2226213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28110-E840-8647-96EB-03B73C84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07" y="2081026"/>
            <a:ext cx="2226212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8568D-0220-834C-8735-6EBD75022753}"/>
              </a:ext>
            </a:extLst>
          </p:cNvPr>
          <p:cNvSpPr/>
          <p:nvPr/>
        </p:nvSpPr>
        <p:spPr>
          <a:xfrm>
            <a:off x="5212377" y="1624609"/>
            <a:ext cx="1936749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계좌 목록을 출력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5C2EC7-6C18-6145-A80D-F09A21462C12}"/>
              </a:ext>
            </a:extLst>
          </p:cNvPr>
          <p:cNvSpPr/>
          <p:nvPr/>
        </p:nvSpPr>
        <p:spPr>
          <a:xfrm>
            <a:off x="8398753" y="1622641"/>
            <a:ext cx="2669320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/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거래내역조회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활용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02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설계 및 화면 기획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5932E-5BD4-EA4F-B454-23F9B08D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73" y="1773364"/>
            <a:ext cx="2239109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5756A-410D-7D4D-903E-7823F669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13" y="1773364"/>
            <a:ext cx="2239108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BAA195-0507-A945-8643-BEF09B94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862" y="1773364"/>
            <a:ext cx="2239108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94AB050A-DC66-2E4A-9EC8-7F31087F5B33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화면 기획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F6105593-2F17-D74D-9541-656E50A53CE6}"/>
              </a:ext>
            </a:extLst>
          </p:cNvPr>
          <p:cNvSpPr txBox="1">
            <a:spLocks/>
          </p:cNvSpPr>
          <p:nvPr/>
        </p:nvSpPr>
        <p:spPr>
          <a:xfrm>
            <a:off x="1241853" y="5757109"/>
            <a:ext cx="3136718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핀테크번호를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기반으로한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코드생성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6DF31-639D-A648-8DEC-3B4F6C5AC7BB}"/>
              </a:ext>
            </a:extLst>
          </p:cNvPr>
          <p:cNvSpPr/>
          <p:nvPr/>
        </p:nvSpPr>
        <p:spPr>
          <a:xfrm>
            <a:off x="5483583" y="5757109"/>
            <a:ext cx="1733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 리더기를 통한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0" algn="ctr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핀테크번호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인식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514649-F84E-8640-AD56-F576BAED8697}"/>
              </a:ext>
            </a:extLst>
          </p:cNvPr>
          <p:cNvSpPr/>
          <p:nvPr/>
        </p:nvSpPr>
        <p:spPr>
          <a:xfrm>
            <a:off x="9141256" y="5745575"/>
            <a:ext cx="1494320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상세 결제 내역 정의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597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708582" y="2720954"/>
            <a:ext cx="4774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0" y="350992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125746" y="3960332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</a:t>
            </a:r>
            <a:r>
              <a:rPr kumimoji="1" lang="ko-KR" altLang="en-US" dirty="0" err="1"/>
              <a:t>금융데이터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스크래핑</a:t>
            </a:r>
            <a:r>
              <a:rPr kumimoji="1" lang="ko-KR" altLang="en-US" dirty="0"/>
              <a:t> 기초</a:t>
            </a:r>
            <a:r>
              <a:rPr kumimoji="1" lang="en-US" altLang="ko-KR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909652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스크래핑</a:t>
            </a:r>
            <a:r>
              <a:rPr kumimoji="1" lang="ko-KR" altLang="en-US" dirty="0"/>
              <a:t> 기본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ko-KR" dirty="0" err="1"/>
              <a:t>nodejs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데이터 </a:t>
            </a:r>
            <a:r>
              <a:rPr kumimoji="1" lang="ko-KR" altLang="en-US" dirty="0" err="1"/>
              <a:t>스크래핑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463614-AC13-CA49-9456-D62DE06F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78" y="2390503"/>
            <a:ext cx="8647043" cy="23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39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스크래핑</a:t>
            </a:r>
            <a:r>
              <a:rPr kumimoji="1" lang="ko-KR" altLang="en-US" dirty="0"/>
              <a:t> 기본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err="1"/>
              <a:t>스크래핑</a:t>
            </a:r>
            <a:r>
              <a:rPr kumimoji="1" lang="ko-KR" altLang="en-US" dirty="0"/>
              <a:t> 기본 원리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B3CB68-FE4A-194C-9074-E86F2854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4" y="2261633"/>
            <a:ext cx="2098430" cy="209843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89E923A-97D1-FB40-AE89-18CB21229800}"/>
              </a:ext>
            </a:extLst>
          </p:cNvPr>
          <p:cNvSpPr/>
          <p:nvPr/>
        </p:nvSpPr>
        <p:spPr>
          <a:xfrm>
            <a:off x="3631378" y="3069239"/>
            <a:ext cx="564271" cy="41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E1BF5-FCEE-9442-B5D1-342ACD337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1" t="8628" r="6311" b="19045"/>
          <a:stretch/>
        </p:blipFill>
        <p:spPr>
          <a:xfrm>
            <a:off x="4813884" y="2613976"/>
            <a:ext cx="2806115" cy="827532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B882AB88-B18B-8441-B7D0-1C8699F260AC}"/>
              </a:ext>
            </a:extLst>
          </p:cNvPr>
          <p:cNvSpPr/>
          <p:nvPr/>
        </p:nvSpPr>
        <p:spPr>
          <a:xfrm>
            <a:off x="8242123" y="3069239"/>
            <a:ext cx="564271" cy="41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071210-5EFE-6041-B8D9-B643C5A1C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878" y="3351734"/>
            <a:ext cx="1646015" cy="1008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1CD645-538D-AA42-A016-C7B574B82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127" y="2748767"/>
            <a:ext cx="1660994" cy="1059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8B953-0A7E-3148-AADF-955307B6E9CB}"/>
              </a:ext>
            </a:extLst>
          </p:cNvPr>
          <p:cNvSpPr txBox="1"/>
          <p:nvPr/>
        </p:nvSpPr>
        <p:spPr>
          <a:xfrm>
            <a:off x="5051558" y="4829909"/>
            <a:ext cx="2330766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Scraping technology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A1406-4357-424A-8AE3-983CCD03E555}"/>
              </a:ext>
            </a:extLst>
          </p:cNvPr>
          <p:cNvSpPr txBox="1"/>
          <p:nvPr/>
        </p:nvSpPr>
        <p:spPr>
          <a:xfrm>
            <a:off x="1952282" y="4829910"/>
            <a:ext cx="797013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2DA19-F984-9C4D-A260-0FDC896A4211}"/>
              </a:ext>
            </a:extLst>
          </p:cNvPr>
          <p:cNvSpPr txBox="1"/>
          <p:nvPr/>
        </p:nvSpPr>
        <p:spPr>
          <a:xfrm>
            <a:off x="9092784" y="4829909"/>
            <a:ext cx="182768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Structured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109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기본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기본 원리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600C8-AC4B-E94E-B4CF-4285D14E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63" y="1961927"/>
            <a:ext cx="4676531" cy="3598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4FEBFD-7A9E-2F49-82F6-18BB9493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79" y="1999531"/>
            <a:ext cx="5763358" cy="1761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BCAF6E-B9A7-DC43-A7D6-F6CD444E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79" y="3953460"/>
            <a:ext cx="5763358" cy="16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9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기본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62500" lnSpcReduction="20000"/>
          </a:bodyPr>
          <a:lstStyle/>
          <a:p>
            <a:r>
              <a:rPr kumimoji="1" lang="ko-KR" altLang="en-US" dirty="0" err="1"/>
              <a:t>파이선을</a:t>
            </a:r>
            <a:r>
              <a:rPr kumimoji="1" lang="ko-KR" altLang="en-US" dirty="0"/>
              <a:t> 활용한 데이터 </a:t>
            </a:r>
            <a:r>
              <a:rPr kumimoji="1" lang="ko-KR" altLang="en-US" dirty="0" err="1"/>
              <a:t>크롤링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8455-F0FF-FC4F-9A39-0BD391000B3C}"/>
              </a:ext>
            </a:extLst>
          </p:cNvPr>
          <p:cNvSpPr txBox="1"/>
          <p:nvPr/>
        </p:nvSpPr>
        <p:spPr>
          <a:xfrm>
            <a:off x="2846264" y="4413673"/>
            <a:ext cx="649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2"/>
              </a:rPr>
              <a:t>https://www.python.org/ftp/python/2.7.14/python-2.7.14.msi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0D963-C4BC-DF42-9700-B499CEEF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7" y="2444326"/>
            <a:ext cx="5849546" cy="19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9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902B936C-41DE-8943-985C-7CC739C29B88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요청을할때는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약속을 지켜야합니다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HTTP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81B600-D6CC-054E-989E-F04B27C6D8E7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통신 규약 즉 통신을 할 때 반드시 지켜야하는 약속입니다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약속을 지키지 않으면 요청을 하는 클라이언트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요청을 받는 서버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둘다 해당 메시지를 해석할 수 없습니다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F6889-DBBE-914B-82E1-1C568B6BF2E0}"/>
              </a:ext>
            </a:extLst>
          </p:cNvPr>
          <p:cNvSpPr txBox="1"/>
          <p:nvPr/>
        </p:nvSpPr>
        <p:spPr>
          <a:xfrm>
            <a:off x="5276555" y="2525704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129B39-8F33-FC4F-BB13-833376012CDC}"/>
              </a:ext>
            </a:extLst>
          </p:cNvPr>
          <p:cNvGrpSpPr/>
          <p:nvPr/>
        </p:nvGrpSpPr>
        <p:grpSpPr>
          <a:xfrm>
            <a:off x="-1231860" y="1606476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5DC4B6-C886-0145-A378-8F6DE979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E0C737A-70DD-3B4B-804E-8DA5491E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1138166-795E-C341-87C8-7555051D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46422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089C73C-D4E8-B841-B854-1A8A7E792B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233" y="2710369"/>
            <a:ext cx="377932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F7F00E89-6CAA-1548-AA38-ED7BD032BC4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0370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66D7720-CD06-AD40-B98D-4945E0AF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731" y="3532919"/>
            <a:ext cx="7818538" cy="232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1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A57D48-B615-3944-9C3B-59E4544BD61B}"/>
              </a:ext>
            </a:extLst>
          </p:cNvPr>
          <p:cNvGrpSpPr/>
          <p:nvPr/>
        </p:nvGrpSpPr>
        <p:grpSpPr>
          <a:xfrm>
            <a:off x="712695" y="1607245"/>
            <a:ext cx="6134975" cy="4870283"/>
            <a:chOff x="3028512" y="1439672"/>
            <a:chExt cx="6134975" cy="48702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58CE1-A720-E540-8C75-5F235D71E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512" y="1439672"/>
              <a:ext cx="6134975" cy="4870283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C2D6363-08F1-934B-9CE3-95DFF8C17F03}"/>
                </a:ext>
              </a:extLst>
            </p:cNvPr>
            <p:cNvSpPr/>
            <p:nvPr/>
          </p:nvSpPr>
          <p:spPr>
            <a:xfrm>
              <a:off x="6420678" y="4731026"/>
              <a:ext cx="1033670" cy="26835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E7C79E3-94FE-1249-B2EF-BD5F4568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40" y="1671903"/>
            <a:ext cx="4740965" cy="4740965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FD70402-F5B9-FE47-9816-C098925B3E01}"/>
              </a:ext>
            </a:extLst>
          </p:cNvPr>
          <p:cNvSpPr/>
          <p:nvPr/>
        </p:nvSpPr>
        <p:spPr>
          <a:xfrm>
            <a:off x="5447035" y="3735692"/>
            <a:ext cx="1238345" cy="61338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E434D397-9570-9E45-9CB3-D0D973BBB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기본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02E11DA7-E365-D743-970F-AB5E21CE18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파이선사용환경설정</a:t>
            </a:r>
          </a:p>
        </p:txBody>
      </p:sp>
    </p:spTree>
    <p:extLst>
      <p:ext uri="{BB962C8B-B14F-4D97-AF65-F5344CB8AC3E}">
        <p14:creationId xmlns:p14="http://schemas.microsoft.com/office/powerpoint/2010/main" val="1178361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00109F-5856-C64B-BC0F-E882602F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88" y="1859083"/>
            <a:ext cx="8597898" cy="314106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AE5F417-A66B-F640-807F-8F43DF445716}"/>
              </a:ext>
            </a:extLst>
          </p:cNvPr>
          <p:cNvGrpSpPr/>
          <p:nvPr/>
        </p:nvGrpSpPr>
        <p:grpSpPr>
          <a:xfrm>
            <a:off x="2019786" y="5290084"/>
            <a:ext cx="8597902" cy="1187444"/>
            <a:chOff x="1489510" y="1860556"/>
            <a:chExt cx="9212976" cy="118744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784051-830C-2246-8D61-C951BF650238}"/>
                </a:ext>
              </a:extLst>
            </p:cNvPr>
            <p:cNvSpPr/>
            <p:nvPr/>
          </p:nvSpPr>
          <p:spPr>
            <a:xfrm>
              <a:off x="1489510" y="2171641"/>
              <a:ext cx="9212974" cy="8763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pip install selenium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1D51B3-302C-974B-B58D-8F39EEB1161C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35E19541-281B-D74C-BAF3-C6E273E1B5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Selenium </a:t>
            </a:r>
            <a:r>
              <a:rPr kumimoji="1" lang="ko-KR" altLang="en-US" dirty="0"/>
              <a:t>설치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5D05207-367C-2647-8137-3A8FDE060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Selenium </a:t>
            </a:r>
            <a:r>
              <a:rPr kumimoji="1"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765027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10AEC4-51C8-634F-8FE3-CE206FE1D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Selenium 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8A637-1DCB-5045-A28A-A432B97135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WEB DRIVER INSTALL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26E95B-9637-B640-8E7B-B7E3FA86CFAC}"/>
              </a:ext>
            </a:extLst>
          </p:cNvPr>
          <p:cNvSpPr/>
          <p:nvPr/>
        </p:nvSpPr>
        <p:spPr>
          <a:xfrm>
            <a:off x="2368060" y="6032833"/>
            <a:ext cx="7455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hlinkClick r:id="rId2"/>
              </a:rPr>
              <a:t>https://sites.google.com/a/chromium.org/chromedriver/downloads</a:t>
            </a:r>
            <a:r>
              <a:rPr lang="en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B20F02-3451-E248-8C63-44DFF214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42" y="1477659"/>
            <a:ext cx="6136512" cy="42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28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7F62549-BFCE-6142-984C-43695F67D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Selenium 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B3BB61F-6591-9448-A1F5-A28DF4ACD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WEB DRIVER SETTING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BA2E9C-5A9B-0C4A-893E-0ABFA6CD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658327"/>
            <a:ext cx="4762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5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2FD3DF-047E-D542-80DC-CF6191832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464F4D-ED07-094D-8239-2D8C8976F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3A5D98-DB8D-5042-9E9F-F60F6B46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87" y="1389713"/>
            <a:ext cx="7872026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EDE4A6E-9E70-F041-AE78-1D6FE1E98021}"/>
              </a:ext>
            </a:extLst>
          </p:cNvPr>
          <p:cNvSpPr txBox="1">
            <a:spLocks/>
          </p:cNvSpPr>
          <p:nvPr/>
        </p:nvSpPr>
        <p:spPr>
          <a:xfrm>
            <a:off x="3151754" y="1191459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HTTP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에는 여러가지 요청 방법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(Method)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 있습니다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B36B0326-0A88-3D4F-995D-5F5FDAA66C62}"/>
              </a:ext>
            </a:extLst>
          </p:cNvPr>
          <p:cNvSpPr txBox="1">
            <a:spLocks/>
          </p:cNvSpPr>
          <p:nvPr/>
        </p:nvSpPr>
        <p:spPr>
          <a:xfrm>
            <a:off x="3364641" y="1643647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는 다양한 요청을 처리하는 방법이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주로 사용하는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PUT,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DELETE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말고도 다양한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Method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E29CC-0AE7-BE4E-8960-90A083FDA589}"/>
              </a:ext>
            </a:extLst>
          </p:cNvPr>
          <p:cNvSpPr txBox="1"/>
          <p:nvPr/>
        </p:nvSpPr>
        <p:spPr>
          <a:xfrm>
            <a:off x="5276555" y="2534412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90A3E5-A6C3-FF4C-82CE-40F4E7AD1148}"/>
              </a:ext>
            </a:extLst>
          </p:cNvPr>
          <p:cNvGrpSpPr/>
          <p:nvPr/>
        </p:nvGrpSpPr>
        <p:grpSpPr>
          <a:xfrm>
            <a:off x="-1231860" y="1615184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98B57A-4A5B-D543-BE16-EFA3201F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B94669-C166-AD4F-BE82-52C15E48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57D0C0F-944A-2447-A8FC-02809992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55130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B970BD6-2E7C-2342-8302-03D5A363FC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233" y="2719077"/>
            <a:ext cx="377932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3310AC37-9E29-FD47-BDD1-FF19885C0ED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9078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E7463A-FBCC-BA48-9645-264ECE294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70842"/>
              </p:ext>
            </p:extLst>
          </p:nvPr>
        </p:nvGraphicFramePr>
        <p:xfrm>
          <a:off x="1755489" y="3465772"/>
          <a:ext cx="8878264" cy="2920656"/>
        </p:xfrm>
        <a:graphic>
          <a:graphicData uri="http://schemas.openxmlformats.org/drawingml/2006/table">
            <a:tbl>
              <a:tblPr/>
              <a:tblGrid>
                <a:gridCol w="670758">
                  <a:extLst>
                    <a:ext uri="{9D8B030D-6E8A-4147-A177-3AD203B41FA5}">
                      <a16:colId xmlns:a16="http://schemas.microsoft.com/office/drawing/2014/main" val="2154184067"/>
                    </a:ext>
                  </a:extLst>
                </a:gridCol>
                <a:gridCol w="3656054">
                  <a:extLst>
                    <a:ext uri="{9D8B030D-6E8A-4147-A177-3AD203B41FA5}">
                      <a16:colId xmlns:a16="http://schemas.microsoft.com/office/drawing/2014/main" val="2587848443"/>
                    </a:ext>
                  </a:extLst>
                </a:gridCol>
                <a:gridCol w="4551452">
                  <a:extLst>
                    <a:ext uri="{9D8B030D-6E8A-4147-A177-3AD203B41FA5}">
                      <a16:colId xmlns:a16="http://schemas.microsoft.com/office/drawing/2014/main" val="1889558055"/>
                    </a:ext>
                  </a:extLst>
                </a:gridCol>
              </a:tblGrid>
              <a:tr h="26275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 HTTP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전송 형태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설명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32328"/>
                  </a:ext>
                </a:extLst>
              </a:tr>
              <a:tr h="401726"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GET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GET [request-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]?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query_string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 HTTP/1.1\r\n Host:[Hostname] </a:t>
                      </a:r>
                    </a:p>
                    <a:p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IP]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GET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 방식은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URI(URL)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가 가진 정보를 검색하기 위해 서버 측에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요청하는형태이다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05360"/>
                  </a:ext>
                </a:extLst>
              </a:tr>
              <a:tr h="7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 [request-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]?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query_string</a:t>
                      </a:r>
                      <a:endParaRPr lang="en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Content-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Lenght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:[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Lenght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 in Bytes]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[query-string]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데이터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 방식은 요청 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URI(URL)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에 폼 입력을 처리하기 위해 구성한 서버 측 스크립트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(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ASP, PHP, JSP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등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CGI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프로그램으로 구성되고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Form Action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과 함께 전송되는데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이때 헤더 정보에 포함되지 않고 데이터 부분에 요청 정보가 들어가게 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444898"/>
                  </a:ext>
                </a:extLst>
              </a:tr>
              <a:tr h="7491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PUT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 [request-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HTTP/1.1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Host:[Hostname] 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IP]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:[Length in Bytes] 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Content-Type:[Content Type] [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 POST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와 유사한 전송 구조를 가지기 때문에 헤더 이외에 메시지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데이터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가 함께 전송된다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</a:t>
                      </a:r>
                    </a:p>
                    <a:p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원격지 서버에 지정한 콘텐츠를 저장하기 위해 사용되며 홈페이지 변조에 많이 악용되고 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98592"/>
                  </a:ext>
                </a:extLst>
              </a:tr>
              <a:tr h="723107"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DELETE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[request-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HTTP/1.1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Host:[Hostname] 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IP] 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원격지 웹 서버에 파일을 삭제하기 위해 사용되며 </a:t>
                      </a:r>
                      <a:r>
                        <a:rPr lang="en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과는 반대 개념의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메소드이다</a:t>
                      </a:r>
                      <a:br>
                        <a:rPr lang="ko-KR" altLang="en-US" sz="1050" dirty="0"/>
                      </a:b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5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1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21344</TotalTime>
  <Words>2773</Words>
  <Application>Microsoft Macintosh PowerPoint</Application>
  <PresentationFormat>와이드스크린</PresentationFormat>
  <Paragraphs>560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7" baseType="lpstr">
      <vt:lpstr>고도 B</vt:lpstr>
      <vt:lpstr>맑은 고딕</vt:lpstr>
      <vt:lpstr>Apple SD Gothic Neo</vt:lpstr>
      <vt:lpstr>Daum</vt:lpstr>
      <vt:lpstr>Nanum Gothic</vt:lpstr>
      <vt:lpstr>NanumGothicOTF</vt:lpstr>
      <vt:lpstr>Noto Sans CJK KR Black</vt:lpstr>
      <vt:lpstr>Noto Sans CJK KR Regular</vt:lpstr>
      <vt:lpstr>Product Sans</vt:lpstr>
      <vt:lpstr>Spoqa Han Sans</vt:lpstr>
      <vt:lpstr>Arial</vt:lpstr>
      <vt:lpstr>Menlo</vt:lpstr>
      <vt:lpstr>Office 테마</vt:lpstr>
      <vt:lpstr>PowerPoint 프레젠테이션</vt:lpstr>
      <vt:lpstr>PowerPoint 프레젠테이션</vt:lpstr>
      <vt:lpstr>PowerPoint 프레젠테이션</vt:lpstr>
      <vt:lpstr>웹 프로그래밍 개요</vt:lpstr>
      <vt:lpstr>웹 프로그래밍 개요</vt:lpstr>
      <vt:lpstr>웹 프로그래밍 개요</vt:lpstr>
      <vt:lpstr>웹 프로그래밍 개요</vt:lpstr>
      <vt:lpstr>웹 프로그래밍 개요</vt:lpstr>
      <vt:lpstr>웹 프로그래밍 개요</vt:lpstr>
      <vt:lpstr>PowerPoint 프레젠테이션</vt:lpstr>
      <vt:lpstr>React  개발 환경설정</vt:lpstr>
      <vt:lpstr>React  개발 환경설정</vt:lpstr>
      <vt:lpstr>React  개발 환경설정</vt:lpstr>
      <vt:lpstr>React  개발 환경설정</vt:lpstr>
      <vt:lpstr>React  개발 환경설정</vt:lpstr>
      <vt:lpstr>React  개발 환경설정</vt:lpstr>
      <vt:lpstr>React 개발 환경설정</vt:lpstr>
      <vt:lpstr>PowerPoint 프레젠테이션</vt:lpstr>
      <vt:lpstr>React  프로그래밍</vt:lpstr>
      <vt:lpstr>React  프로그래밍</vt:lpstr>
      <vt:lpstr>Javascript 기본문법(ES6)</vt:lpstr>
      <vt:lpstr>Javascript 기본문법(ES6)</vt:lpstr>
      <vt:lpstr>Javascript 기본문법(ES6)</vt:lpstr>
      <vt:lpstr>ES6 기본문법</vt:lpstr>
      <vt:lpstr>ES6 기본문법 및 변경사항</vt:lpstr>
      <vt:lpstr>PowerPoint 프레젠테이션</vt:lpstr>
      <vt:lpstr>리액트 기초</vt:lpstr>
      <vt:lpstr>리액트 기초</vt:lpstr>
      <vt:lpstr>React란 ?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PowerPoint 프레젠테이션</vt:lpstr>
      <vt:lpstr>리액트 프로그래밍 통신</vt:lpstr>
      <vt:lpstr>React  프로그래밍</vt:lpstr>
      <vt:lpstr>React 프로그래밍</vt:lpstr>
      <vt:lpstr>React 프로그래밍</vt:lpstr>
      <vt:lpstr>PowerPoint 프레젠테이션</vt:lpstr>
      <vt:lpstr>React  프로그래밍</vt:lpstr>
      <vt:lpstr>API 란 무엇인가?</vt:lpstr>
      <vt:lpstr>API 란 무엇인가?</vt:lpstr>
      <vt:lpstr>API 란 무엇인가?</vt:lpstr>
      <vt:lpstr>PowerPoint 프레젠테이션</vt:lpstr>
      <vt:lpstr>금융위 API</vt:lpstr>
      <vt:lpstr>금융위 API 서비스 신청하기</vt:lpstr>
      <vt:lpstr>금융위 API 서비스 신청하기</vt:lpstr>
      <vt:lpstr>금융위 API</vt:lpstr>
      <vt:lpstr>Oauth 2.0 with API</vt:lpstr>
      <vt:lpstr>Oauth 2.0 with API</vt:lpstr>
      <vt:lpstr>오픈 은행 API</vt:lpstr>
      <vt:lpstr>오픈 은행 API</vt:lpstr>
      <vt:lpstr>오픈 은행 API</vt:lpstr>
      <vt:lpstr>오픈 은행 API</vt:lpstr>
      <vt:lpstr>오픈 은행 API</vt:lpstr>
      <vt:lpstr>code=lspgrvWQqtYrfyffIpn8nYavIPg2Rp &amp;scope=inquiry%20login%20transfer &amp;state=12345678901234567890123456789012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PowerPoint 프레젠테이션</vt:lpstr>
      <vt:lpstr>오픈 은행 API</vt:lpstr>
      <vt:lpstr>프로젝트 설계 및 화면 기획</vt:lpstr>
      <vt:lpstr>프로젝트 설계 및 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youkwanwoo</dc:creator>
  <cp:lastModifiedBy>youkwanwoo</cp:lastModifiedBy>
  <cp:revision>44</cp:revision>
  <dcterms:created xsi:type="dcterms:W3CDTF">2021-03-20T10:50:11Z</dcterms:created>
  <dcterms:modified xsi:type="dcterms:W3CDTF">2021-05-23T19:21:46Z</dcterms:modified>
</cp:coreProperties>
</file>